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62" r:id="rId2"/>
  </p:sldMasterIdLst>
  <p:notesMasterIdLst>
    <p:notesMasterId r:id="rId32"/>
  </p:notesMasterIdLst>
  <p:sldIdLst>
    <p:sldId id="256" r:id="rId3"/>
    <p:sldId id="257" r:id="rId4"/>
    <p:sldId id="258" r:id="rId5"/>
    <p:sldId id="329" r:id="rId6"/>
    <p:sldId id="259" r:id="rId7"/>
    <p:sldId id="330" r:id="rId8"/>
    <p:sldId id="326" r:id="rId9"/>
    <p:sldId id="361" r:id="rId10"/>
    <p:sldId id="325" r:id="rId11"/>
    <p:sldId id="284" r:id="rId12"/>
    <p:sldId id="362" r:id="rId13"/>
    <p:sldId id="331" r:id="rId14"/>
    <p:sldId id="285" r:id="rId15"/>
    <p:sldId id="286" r:id="rId16"/>
    <p:sldId id="287" r:id="rId17"/>
    <p:sldId id="288" r:id="rId18"/>
    <p:sldId id="344" r:id="rId19"/>
    <p:sldId id="345" r:id="rId20"/>
    <p:sldId id="346" r:id="rId21"/>
    <p:sldId id="347" r:id="rId22"/>
    <p:sldId id="348" r:id="rId23"/>
    <p:sldId id="349" r:id="rId24"/>
    <p:sldId id="352" r:id="rId25"/>
    <p:sldId id="351" r:id="rId26"/>
    <p:sldId id="353" r:id="rId27"/>
    <p:sldId id="354" r:id="rId28"/>
    <p:sldId id="327" r:id="rId29"/>
    <p:sldId id="359" r:id="rId30"/>
    <p:sldId id="363" r:id="rId3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0535"/>
    <a:srgbClr val="0A0A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427" autoAdjust="0"/>
  </p:normalViewPr>
  <p:slideViewPr>
    <p:cSldViewPr snapToGrid="0">
      <p:cViewPr>
        <p:scale>
          <a:sx n="61" d="100"/>
          <a:sy n="61" d="100"/>
        </p:scale>
        <p:origin x="-1050" y="-72"/>
      </p:cViewPr>
      <p:guideLst>
        <p:guide orient="horz" pos="2160"/>
        <p:guide pos="3840"/>
      </p:guideLst>
    </p:cSldViewPr>
  </p:slideViewPr>
  <p:notesTextViewPr>
    <p:cViewPr>
      <p:scale>
        <a:sx n="1" d="1"/>
        <a:sy n="1" d="1"/>
      </p:scale>
      <p:origin x="0" y="0"/>
    </p:cViewPr>
  </p:notesTextViewPr>
  <p:notesViewPr>
    <p:cSldViewPr snapToGrid="0">
      <p:cViewPr varScale="1">
        <p:scale>
          <a:sx n="54" d="100"/>
          <a:sy n="54" d="100"/>
        </p:scale>
        <p:origin x="28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AFC910-5324-467F-9C85-C062833AE50A}" type="doc">
      <dgm:prSet loTypeId="urn:microsoft.com/office/officeart/2005/8/layout/hChevron3" loCatId="process" qsTypeId="urn:microsoft.com/office/officeart/2005/8/quickstyle/3d4" qsCatId="3D" csTypeId="urn:microsoft.com/office/officeart/2005/8/colors/colorful2" csCatId="colorful" phldr="1"/>
      <dgm:spPr/>
    </dgm:pt>
    <dgm:pt modelId="{98A143CF-06CA-4F82-A063-5AA485EACA5A}">
      <dgm:prSet phldrT="[Text]" custT="1"/>
      <dgm:spPr/>
      <dgm:t>
        <a:bodyPr/>
        <a:lstStyle/>
        <a:p>
          <a:r>
            <a:rPr lang="en-US" sz="2000" b="1" dirty="0"/>
            <a:t>Top down approach to an intervention to a community identified issue</a:t>
          </a:r>
        </a:p>
      </dgm:t>
    </dgm:pt>
    <dgm:pt modelId="{3957CC89-35CD-418D-A78D-7FEBC01BF86D}" type="parTrans" cxnId="{706420A9-4BA9-4EF9-A79F-09CCB8AD7F5A}">
      <dgm:prSet/>
      <dgm:spPr/>
      <dgm:t>
        <a:bodyPr/>
        <a:lstStyle/>
        <a:p>
          <a:endParaRPr lang="en-US"/>
        </a:p>
      </dgm:t>
    </dgm:pt>
    <dgm:pt modelId="{7F7983D1-014E-49F2-AEEF-23985B682EF8}" type="sibTrans" cxnId="{706420A9-4BA9-4EF9-A79F-09CCB8AD7F5A}">
      <dgm:prSet/>
      <dgm:spPr/>
      <dgm:t>
        <a:bodyPr/>
        <a:lstStyle/>
        <a:p>
          <a:endParaRPr lang="en-US"/>
        </a:p>
      </dgm:t>
    </dgm:pt>
    <dgm:pt modelId="{3FF5EAA2-682C-476F-8209-0D1F02BE5E66}">
      <dgm:prSet phldrT="[Text]" custT="1"/>
      <dgm:spPr/>
      <dgm:t>
        <a:bodyPr/>
        <a:lstStyle/>
        <a:p>
          <a:r>
            <a:rPr lang="en-US" sz="2000" b="1" dirty="0"/>
            <a:t>Incorporating some community input within the intervention</a:t>
          </a:r>
        </a:p>
      </dgm:t>
    </dgm:pt>
    <dgm:pt modelId="{60720F77-FE5D-40CB-8108-E8D3678B9D1E}" type="parTrans" cxnId="{1F46709C-0308-4F2A-B39C-7053FB7E1223}">
      <dgm:prSet/>
      <dgm:spPr/>
      <dgm:t>
        <a:bodyPr/>
        <a:lstStyle/>
        <a:p>
          <a:endParaRPr lang="en-US"/>
        </a:p>
      </dgm:t>
    </dgm:pt>
    <dgm:pt modelId="{D97B22F9-AC40-4D73-ABB1-B6568064F4BC}" type="sibTrans" cxnId="{1F46709C-0308-4F2A-B39C-7053FB7E1223}">
      <dgm:prSet/>
      <dgm:spPr/>
      <dgm:t>
        <a:bodyPr/>
        <a:lstStyle/>
        <a:p>
          <a:endParaRPr lang="en-US"/>
        </a:p>
      </dgm:t>
    </dgm:pt>
    <dgm:pt modelId="{66431C6F-144C-4898-A25E-57CCC1474404}">
      <dgm:prSet phldrT="[Text]" custT="1"/>
      <dgm:spPr/>
      <dgm:t>
        <a:bodyPr/>
        <a:lstStyle/>
        <a:p>
          <a:r>
            <a:rPr lang="en-US" sz="1900" b="1" dirty="0"/>
            <a:t>Community driven with community partners as researchers and owners of the intervention</a:t>
          </a:r>
        </a:p>
      </dgm:t>
    </dgm:pt>
    <dgm:pt modelId="{0A8D3CCD-31E1-4279-908E-89AA04C9309E}" type="parTrans" cxnId="{119DA259-524C-499D-93B9-3351EBE5BEDA}">
      <dgm:prSet/>
      <dgm:spPr/>
      <dgm:t>
        <a:bodyPr/>
        <a:lstStyle/>
        <a:p>
          <a:endParaRPr lang="en-US"/>
        </a:p>
      </dgm:t>
    </dgm:pt>
    <dgm:pt modelId="{D88F5E6F-E2C8-44F1-8AE5-034ACC90C6DA}" type="sibTrans" cxnId="{119DA259-524C-499D-93B9-3351EBE5BEDA}">
      <dgm:prSet/>
      <dgm:spPr/>
      <dgm:t>
        <a:bodyPr/>
        <a:lstStyle/>
        <a:p>
          <a:endParaRPr lang="en-US"/>
        </a:p>
      </dgm:t>
    </dgm:pt>
    <dgm:pt modelId="{F583E20C-E42B-4971-A7AA-0FCBDE191871}" type="pres">
      <dgm:prSet presAssocID="{46AFC910-5324-467F-9C85-C062833AE50A}" presName="Name0" presStyleCnt="0">
        <dgm:presLayoutVars>
          <dgm:dir/>
          <dgm:resizeHandles val="exact"/>
        </dgm:presLayoutVars>
      </dgm:prSet>
      <dgm:spPr/>
    </dgm:pt>
    <dgm:pt modelId="{745DC830-04DB-49CD-B922-80687ADE973F}" type="pres">
      <dgm:prSet presAssocID="{98A143CF-06CA-4F82-A063-5AA485EACA5A}" presName="parTxOnly" presStyleLbl="node1" presStyleIdx="0" presStyleCnt="3">
        <dgm:presLayoutVars>
          <dgm:bulletEnabled val="1"/>
        </dgm:presLayoutVars>
      </dgm:prSet>
      <dgm:spPr/>
      <dgm:t>
        <a:bodyPr/>
        <a:lstStyle/>
        <a:p>
          <a:endParaRPr lang="en-US"/>
        </a:p>
      </dgm:t>
    </dgm:pt>
    <dgm:pt modelId="{92680FC9-AA82-4B9F-902F-8C32DAA14AEC}" type="pres">
      <dgm:prSet presAssocID="{7F7983D1-014E-49F2-AEEF-23985B682EF8}" presName="parSpace" presStyleCnt="0"/>
      <dgm:spPr/>
    </dgm:pt>
    <dgm:pt modelId="{92638F8E-3960-45FE-851B-E094A433C9CE}" type="pres">
      <dgm:prSet presAssocID="{3FF5EAA2-682C-476F-8209-0D1F02BE5E66}" presName="parTxOnly" presStyleLbl="node1" presStyleIdx="1" presStyleCnt="3">
        <dgm:presLayoutVars>
          <dgm:bulletEnabled val="1"/>
        </dgm:presLayoutVars>
      </dgm:prSet>
      <dgm:spPr/>
      <dgm:t>
        <a:bodyPr/>
        <a:lstStyle/>
        <a:p>
          <a:endParaRPr lang="en-US"/>
        </a:p>
      </dgm:t>
    </dgm:pt>
    <dgm:pt modelId="{1B385B67-8E6B-4DB2-8709-C31C6C12D63E}" type="pres">
      <dgm:prSet presAssocID="{D97B22F9-AC40-4D73-ABB1-B6568064F4BC}" presName="parSpace" presStyleCnt="0"/>
      <dgm:spPr/>
    </dgm:pt>
    <dgm:pt modelId="{740832FD-52D6-4752-BD4B-4ED8BF3E7971}" type="pres">
      <dgm:prSet presAssocID="{66431C6F-144C-4898-A25E-57CCC1474404}" presName="parTxOnly" presStyleLbl="node1" presStyleIdx="2" presStyleCnt="3">
        <dgm:presLayoutVars>
          <dgm:bulletEnabled val="1"/>
        </dgm:presLayoutVars>
      </dgm:prSet>
      <dgm:spPr/>
      <dgm:t>
        <a:bodyPr/>
        <a:lstStyle/>
        <a:p>
          <a:endParaRPr lang="en-US"/>
        </a:p>
      </dgm:t>
    </dgm:pt>
  </dgm:ptLst>
  <dgm:cxnLst>
    <dgm:cxn modelId="{706420A9-4BA9-4EF9-A79F-09CCB8AD7F5A}" srcId="{46AFC910-5324-467F-9C85-C062833AE50A}" destId="{98A143CF-06CA-4F82-A063-5AA485EACA5A}" srcOrd="0" destOrd="0" parTransId="{3957CC89-35CD-418D-A78D-7FEBC01BF86D}" sibTransId="{7F7983D1-014E-49F2-AEEF-23985B682EF8}"/>
    <dgm:cxn modelId="{A6391E54-D0D2-4242-90BC-534A3380B855}" type="presOf" srcId="{46AFC910-5324-467F-9C85-C062833AE50A}" destId="{F583E20C-E42B-4971-A7AA-0FCBDE191871}" srcOrd="0" destOrd="0" presId="urn:microsoft.com/office/officeart/2005/8/layout/hChevron3"/>
    <dgm:cxn modelId="{178E0934-039F-47AD-9215-5EE06346BF28}" type="presOf" srcId="{66431C6F-144C-4898-A25E-57CCC1474404}" destId="{740832FD-52D6-4752-BD4B-4ED8BF3E7971}" srcOrd="0" destOrd="0" presId="urn:microsoft.com/office/officeart/2005/8/layout/hChevron3"/>
    <dgm:cxn modelId="{97282B5A-1AA4-4C50-A01D-86A453F8F78B}" type="presOf" srcId="{3FF5EAA2-682C-476F-8209-0D1F02BE5E66}" destId="{92638F8E-3960-45FE-851B-E094A433C9CE}" srcOrd="0" destOrd="0" presId="urn:microsoft.com/office/officeart/2005/8/layout/hChevron3"/>
    <dgm:cxn modelId="{119DA259-524C-499D-93B9-3351EBE5BEDA}" srcId="{46AFC910-5324-467F-9C85-C062833AE50A}" destId="{66431C6F-144C-4898-A25E-57CCC1474404}" srcOrd="2" destOrd="0" parTransId="{0A8D3CCD-31E1-4279-908E-89AA04C9309E}" sibTransId="{D88F5E6F-E2C8-44F1-8AE5-034ACC90C6DA}"/>
    <dgm:cxn modelId="{1F46709C-0308-4F2A-B39C-7053FB7E1223}" srcId="{46AFC910-5324-467F-9C85-C062833AE50A}" destId="{3FF5EAA2-682C-476F-8209-0D1F02BE5E66}" srcOrd="1" destOrd="0" parTransId="{60720F77-FE5D-40CB-8108-E8D3678B9D1E}" sibTransId="{D97B22F9-AC40-4D73-ABB1-B6568064F4BC}"/>
    <dgm:cxn modelId="{50178A2A-143B-41BB-AC3A-A84F7A0D8C9B}" type="presOf" srcId="{98A143CF-06CA-4F82-A063-5AA485EACA5A}" destId="{745DC830-04DB-49CD-B922-80687ADE973F}" srcOrd="0" destOrd="0" presId="urn:microsoft.com/office/officeart/2005/8/layout/hChevron3"/>
    <dgm:cxn modelId="{8642433E-2E49-4A60-8A0A-16ED203EFC4B}" type="presParOf" srcId="{F583E20C-E42B-4971-A7AA-0FCBDE191871}" destId="{745DC830-04DB-49CD-B922-80687ADE973F}" srcOrd="0" destOrd="0" presId="urn:microsoft.com/office/officeart/2005/8/layout/hChevron3"/>
    <dgm:cxn modelId="{5B5A3369-8158-4566-8642-5A7038F3F1BB}" type="presParOf" srcId="{F583E20C-E42B-4971-A7AA-0FCBDE191871}" destId="{92680FC9-AA82-4B9F-902F-8C32DAA14AEC}" srcOrd="1" destOrd="0" presId="urn:microsoft.com/office/officeart/2005/8/layout/hChevron3"/>
    <dgm:cxn modelId="{F8E4C62F-5AA1-413B-A914-C7F0A5FC9125}" type="presParOf" srcId="{F583E20C-E42B-4971-A7AA-0FCBDE191871}" destId="{92638F8E-3960-45FE-851B-E094A433C9CE}" srcOrd="2" destOrd="0" presId="urn:microsoft.com/office/officeart/2005/8/layout/hChevron3"/>
    <dgm:cxn modelId="{0661C7BF-346C-4F9F-B66D-A1B5FAD2256E}" type="presParOf" srcId="{F583E20C-E42B-4971-A7AA-0FCBDE191871}" destId="{1B385B67-8E6B-4DB2-8709-C31C6C12D63E}" srcOrd="3" destOrd="0" presId="urn:microsoft.com/office/officeart/2005/8/layout/hChevron3"/>
    <dgm:cxn modelId="{87CA76D1-F8CB-4F86-BA95-20794AD781E6}" type="presParOf" srcId="{F583E20C-E42B-4971-A7AA-0FCBDE191871}" destId="{740832FD-52D6-4752-BD4B-4ED8BF3E7971}"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FB5FEE-2928-4691-90A9-FA11A8BF5ADE}" type="doc">
      <dgm:prSet loTypeId="urn:microsoft.com/office/officeart/2005/8/layout/venn1" loCatId="relationship" qsTypeId="urn:microsoft.com/office/officeart/2005/8/quickstyle/3d1" qsCatId="3D" csTypeId="urn:microsoft.com/office/officeart/2005/8/colors/accent1_2" csCatId="accent1" phldr="1"/>
      <dgm:spPr/>
    </dgm:pt>
    <dgm:pt modelId="{DDC5F49D-7B98-4E72-8C73-4BACE84FFE9A}">
      <dgm:prSet phldrT="[Text]" custT="1"/>
      <dgm:spPr/>
      <dgm:t>
        <a:bodyPr/>
        <a:lstStyle/>
        <a:p>
          <a:r>
            <a:rPr lang="en-US" sz="2000" b="1" dirty="0"/>
            <a:t>Gender Roles</a:t>
          </a:r>
        </a:p>
      </dgm:t>
    </dgm:pt>
    <dgm:pt modelId="{9ECB92BF-BC1F-44DB-A84C-A171A7D7ED27}" type="parTrans" cxnId="{38D6334E-6664-4FEF-BBF1-433B1A4CD9A0}">
      <dgm:prSet/>
      <dgm:spPr/>
      <dgm:t>
        <a:bodyPr/>
        <a:lstStyle/>
        <a:p>
          <a:endParaRPr lang="en-US"/>
        </a:p>
      </dgm:t>
    </dgm:pt>
    <dgm:pt modelId="{D8CDB5F6-C528-42B6-977F-22695D94E54C}" type="sibTrans" cxnId="{38D6334E-6664-4FEF-BBF1-433B1A4CD9A0}">
      <dgm:prSet/>
      <dgm:spPr/>
      <dgm:t>
        <a:bodyPr/>
        <a:lstStyle/>
        <a:p>
          <a:endParaRPr lang="en-US"/>
        </a:p>
      </dgm:t>
    </dgm:pt>
    <dgm:pt modelId="{99546416-187F-40E2-A07E-1FC2213A837A}">
      <dgm:prSet phldrT="[Text]" custT="1"/>
      <dgm:spPr/>
      <dgm:t>
        <a:bodyPr/>
        <a:lstStyle/>
        <a:p>
          <a:r>
            <a:rPr lang="en-US" sz="2000" b="1" dirty="0"/>
            <a:t>Lack of Motivation</a:t>
          </a:r>
        </a:p>
      </dgm:t>
    </dgm:pt>
    <dgm:pt modelId="{97119662-C8F8-4887-8A4C-1F9884D7B50D}" type="parTrans" cxnId="{FBA8DCDA-33EA-41A0-B8E6-F1F53FC82351}">
      <dgm:prSet/>
      <dgm:spPr/>
      <dgm:t>
        <a:bodyPr/>
        <a:lstStyle/>
        <a:p>
          <a:endParaRPr lang="en-US"/>
        </a:p>
      </dgm:t>
    </dgm:pt>
    <dgm:pt modelId="{4A421D34-2622-4464-AD8C-70EA310E1A6E}" type="sibTrans" cxnId="{FBA8DCDA-33EA-41A0-B8E6-F1F53FC82351}">
      <dgm:prSet/>
      <dgm:spPr/>
      <dgm:t>
        <a:bodyPr/>
        <a:lstStyle/>
        <a:p>
          <a:endParaRPr lang="en-US"/>
        </a:p>
      </dgm:t>
    </dgm:pt>
    <dgm:pt modelId="{446924A5-0521-4F3B-94AD-FA6019AD2549}">
      <dgm:prSet phldrT="[Text]" custT="1"/>
      <dgm:spPr/>
      <dgm:t>
        <a:bodyPr/>
        <a:lstStyle/>
        <a:p>
          <a:r>
            <a:rPr lang="en-US" sz="2000" b="1" dirty="0"/>
            <a:t>Duality of State of Mind</a:t>
          </a:r>
        </a:p>
      </dgm:t>
    </dgm:pt>
    <dgm:pt modelId="{B58D9552-FAEC-454B-9313-DC54F1570DB6}" type="parTrans" cxnId="{C589E62B-9376-45A5-AA51-EE23659762D1}">
      <dgm:prSet/>
      <dgm:spPr/>
      <dgm:t>
        <a:bodyPr/>
        <a:lstStyle/>
        <a:p>
          <a:endParaRPr lang="en-US"/>
        </a:p>
      </dgm:t>
    </dgm:pt>
    <dgm:pt modelId="{E635FB99-9E4F-474B-96C4-77026B14E982}" type="sibTrans" cxnId="{C589E62B-9376-45A5-AA51-EE23659762D1}">
      <dgm:prSet/>
      <dgm:spPr/>
      <dgm:t>
        <a:bodyPr/>
        <a:lstStyle/>
        <a:p>
          <a:endParaRPr lang="en-US"/>
        </a:p>
      </dgm:t>
    </dgm:pt>
    <dgm:pt modelId="{48FAEAC4-3891-4B89-B053-025DC1682776}">
      <dgm:prSet phldrT="[Text]" custT="1"/>
      <dgm:spPr/>
      <dgm:t>
        <a:bodyPr/>
        <a:lstStyle/>
        <a:p>
          <a:r>
            <a:rPr lang="en-US" sz="2000" b="1" dirty="0"/>
            <a:t>Cultural</a:t>
          </a:r>
        </a:p>
      </dgm:t>
    </dgm:pt>
    <dgm:pt modelId="{3D46B690-8A94-4521-BE61-C7C0AAE8BCE5}" type="parTrans" cxnId="{71AFB5E1-F4FE-4DB4-AE7F-A8B67D502F08}">
      <dgm:prSet/>
      <dgm:spPr/>
      <dgm:t>
        <a:bodyPr/>
        <a:lstStyle/>
        <a:p>
          <a:endParaRPr lang="en-US"/>
        </a:p>
      </dgm:t>
    </dgm:pt>
    <dgm:pt modelId="{39918EF9-FF85-4187-8901-69745B912996}" type="sibTrans" cxnId="{71AFB5E1-F4FE-4DB4-AE7F-A8B67D502F08}">
      <dgm:prSet/>
      <dgm:spPr/>
      <dgm:t>
        <a:bodyPr/>
        <a:lstStyle/>
        <a:p>
          <a:endParaRPr lang="en-US"/>
        </a:p>
      </dgm:t>
    </dgm:pt>
    <dgm:pt modelId="{59A1DE00-3A1D-4619-85B3-A9AAB3894DB6}" type="pres">
      <dgm:prSet presAssocID="{FBFB5FEE-2928-4691-90A9-FA11A8BF5ADE}" presName="compositeShape" presStyleCnt="0">
        <dgm:presLayoutVars>
          <dgm:chMax val="7"/>
          <dgm:dir/>
          <dgm:resizeHandles val="exact"/>
        </dgm:presLayoutVars>
      </dgm:prSet>
      <dgm:spPr/>
    </dgm:pt>
    <dgm:pt modelId="{35216943-DAF5-46BF-AFCA-87E26675AA30}" type="pres">
      <dgm:prSet presAssocID="{DDC5F49D-7B98-4E72-8C73-4BACE84FFE9A}" presName="circ1" presStyleLbl="vennNode1" presStyleIdx="0" presStyleCnt="4"/>
      <dgm:spPr/>
      <dgm:t>
        <a:bodyPr/>
        <a:lstStyle/>
        <a:p>
          <a:endParaRPr lang="en-US"/>
        </a:p>
      </dgm:t>
    </dgm:pt>
    <dgm:pt modelId="{0D9EB8FC-0365-4789-ABD7-651CFFF0A67E}" type="pres">
      <dgm:prSet presAssocID="{DDC5F49D-7B98-4E72-8C73-4BACE84FFE9A}" presName="circ1Tx" presStyleLbl="revTx" presStyleIdx="0" presStyleCnt="0">
        <dgm:presLayoutVars>
          <dgm:chMax val="0"/>
          <dgm:chPref val="0"/>
          <dgm:bulletEnabled val="1"/>
        </dgm:presLayoutVars>
      </dgm:prSet>
      <dgm:spPr/>
      <dgm:t>
        <a:bodyPr/>
        <a:lstStyle/>
        <a:p>
          <a:endParaRPr lang="en-US"/>
        </a:p>
      </dgm:t>
    </dgm:pt>
    <dgm:pt modelId="{C53C4DC4-4ED4-4FC2-9425-60A1ED80D963}" type="pres">
      <dgm:prSet presAssocID="{48FAEAC4-3891-4B89-B053-025DC1682776}" presName="circ2" presStyleLbl="vennNode1" presStyleIdx="1" presStyleCnt="4" custScaleX="110050"/>
      <dgm:spPr/>
      <dgm:t>
        <a:bodyPr/>
        <a:lstStyle/>
        <a:p>
          <a:endParaRPr lang="en-US"/>
        </a:p>
      </dgm:t>
    </dgm:pt>
    <dgm:pt modelId="{5521F545-0EE3-41BD-9A26-2A59693C9FDC}" type="pres">
      <dgm:prSet presAssocID="{48FAEAC4-3891-4B89-B053-025DC1682776}" presName="circ2Tx" presStyleLbl="revTx" presStyleIdx="0" presStyleCnt="0">
        <dgm:presLayoutVars>
          <dgm:chMax val="0"/>
          <dgm:chPref val="0"/>
          <dgm:bulletEnabled val="1"/>
        </dgm:presLayoutVars>
      </dgm:prSet>
      <dgm:spPr/>
      <dgm:t>
        <a:bodyPr/>
        <a:lstStyle/>
        <a:p>
          <a:endParaRPr lang="en-US"/>
        </a:p>
      </dgm:t>
    </dgm:pt>
    <dgm:pt modelId="{37D2B433-B17B-4CF4-9897-CF6285552062}" type="pres">
      <dgm:prSet presAssocID="{99546416-187F-40E2-A07E-1FC2213A837A}" presName="circ3" presStyleLbl="vennNode1" presStyleIdx="2" presStyleCnt="4"/>
      <dgm:spPr/>
      <dgm:t>
        <a:bodyPr/>
        <a:lstStyle/>
        <a:p>
          <a:endParaRPr lang="en-US"/>
        </a:p>
      </dgm:t>
    </dgm:pt>
    <dgm:pt modelId="{F75B3C3E-4322-45D3-B4EE-A1444AC7D984}" type="pres">
      <dgm:prSet presAssocID="{99546416-187F-40E2-A07E-1FC2213A837A}" presName="circ3Tx" presStyleLbl="revTx" presStyleIdx="0" presStyleCnt="0">
        <dgm:presLayoutVars>
          <dgm:chMax val="0"/>
          <dgm:chPref val="0"/>
          <dgm:bulletEnabled val="1"/>
        </dgm:presLayoutVars>
      </dgm:prSet>
      <dgm:spPr/>
      <dgm:t>
        <a:bodyPr/>
        <a:lstStyle/>
        <a:p>
          <a:endParaRPr lang="en-US"/>
        </a:p>
      </dgm:t>
    </dgm:pt>
    <dgm:pt modelId="{20CDF794-2ED3-4FF0-8CA4-B7CE2C385285}" type="pres">
      <dgm:prSet presAssocID="{446924A5-0521-4F3B-94AD-FA6019AD2549}" presName="circ4" presStyleLbl="vennNode1" presStyleIdx="3" presStyleCnt="4" custScaleX="111228"/>
      <dgm:spPr/>
      <dgm:t>
        <a:bodyPr/>
        <a:lstStyle/>
        <a:p>
          <a:endParaRPr lang="en-US"/>
        </a:p>
      </dgm:t>
    </dgm:pt>
    <dgm:pt modelId="{67E92C3B-0C3E-432A-A642-30E68D6313C0}" type="pres">
      <dgm:prSet presAssocID="{446924A5-0521-4F3B-94AD-FA6019AD2549}" presName="circ4Tx" presStyleLbl="revTx" presStyleIdx="0" presStyleCnt="0">
        <dgm:presLayoutVars>
          <dgm:chMax val="0"/>
          <dgm:chPref val="0"/>
          <dgm:bulletEnabled val="1"/>
        </dgm:presLayoutVars>
      </dgm:prSet>
      <dgm:spPr/>
      <dgm:t>
        <a:bodyPr/>
        <a:lstStyle/>
        <a:p>
          <a:endParaRPr lang="en-US"/>
        </a:p>
      </dgm:t>
    </dgm:pt>
  </dgm:ptLst>
  <dgm:cxnLst>
    <dgm:cxn modelId="{71AFB5E1-F4FE-4DB4-AE7F-A8B67D502F08}" srcId="{FBFB5FEE-2928-4691-90A9-FA11A8BF5ADE}" destId="{48FAEAC4-3891-4B89-B053-025DC1682776}" srcOrd="1" destOrd="0" parTransId="{3D46B690-8A94-4521-BE61-C7C0AAE8BCE5}" sibTransId="{39918EF9-FF85-4187-8901-69745B912996}"/>
    <dgm:cxn modelId="{3D99336E-9212-40B8-A268-7EA509F475B4}" type="presOf" srcId="{48FAEAC4-3891-4B89-B053-025DC1682776}" destId="{C53C4DC4-4ED4-4FC2-9425-60A1ED80D963}" srcOrd="0" destOrd="0" presId="urn:microsoft.com/office/officeart/2005/8/layout/venn1"/>
    <dgm:cxn modelId="{DA2AB68C-D832-4B80-80F4-A9F67E528008}" type="presOf" srcId="{446924A5-0521-4F3B-94AD-FA6019AD2549}" destId="{67E92C3B-0C3E-432A-A642-30E68D6313C0}" srcOrd="1" destOrd="0" presId="urn:microsoft.com/office/officeart/2005/8/layout/venn1"/>
    <dgm:cxn modelId="{949AB7B0-F5AB-43BE-BC9D-97341237AE93}" type="presOf" srcId="{99546416-187F-40E2-A07E-1FC2213A837A}" destId="{37D2B433-B17B-4CF4-9897-CF6285552062}" srcOrd="0" destOrd="0" presId="urn:microsoft.com/office/officeart/2005/8/layout/venn1"/>
    <dgm:cxn modelId="{C589E62B-9376-45A5-AA51-EE23659762D1}" srcId="{FBFB5FEE-2928-4691-90A9-FA11A8BF5ADE}" destId="{446924A5-0521-4F3B-94AD-FA6019AD2549}" srcOrd="3" destOrd="0" parTransId="{B58D9552-FAEC-454B-9313-DC54F1570DB6}" sibTransId="{E635FB99-9E4F-474B-96C4-77026B14E982}"/>
    <dgm:cxn modelId="{B6B1203B-C402-496E-99A8-1D68F5C642D4}" type="presOf" srcId="{FBFB5FEE-2928-4691-90A9-FA11A8BF5ADE}" destId="{59A1DE00-3A1D-4619-85B3-A9AAB3894DB6}" srcOrd="0" destOrd="0" presId="urn:microsoft.com/office/officeart/2005/8/layout/venn1"/>
    <dgm:cxn modelId="{1A81E27B-E0EE-4EBA-82CC-A2F1A48C54A4}" type="presOf" srcId="{DDC5F49D-7B98-4E72-8C73-4BACE84FFE9A}" destId="{0D9EB8FC-0365-4789-ABD7-651CFFF0A67E}" srcOrd="1" destOrd="0" presId="urn:microsoft.com/office/officeart/2005/8/layout/venn1"/>
    <dgm:cxn modelId="{B699AB5B-07C7-4A7D-8FA9-E0A27C3B712D}" type="presOf" srcId="{99546416-187F-40E2-A07E-1FC2213A837A}" destId="{F75B3C3E-4322-45D3-B4EE-A1444AC7D984}" srcOrd="1" destOrd="0" presId="urn:microsoft.com/office/officeart/2005/8/layout/venn1"/>
    <dgm:cxn modelId="{2F6A979C-288F-4609-9383-4C0A4555B41F}" type="presOf" srcId="{446924A5-0521-4F3B-94AD-FA6019AD2549}" destId="{20CDF794-2ED3-4FF0-8CA4-B7CE2C385285}" srcOrd="0" destOrd="0" presId="urn:microsoft.com/office/officeart/2005/8/layout/venn1"/>
    <dgm:cxn modelId="{FBA8DCDA-33EA-41A0-B8E6-F1F53FC82351}" srcId="{FBFB5FEE-2928-4691-90A9-FA11A8BF5ADE}" destId="{99546416-187F-40E2-A07E-1FC2213A837A}" srcOrd="2" destOrd="0" parTransId="{97119662-C8F8-4887-8A4C-1F9884D7B50D}" sibTransId="{4A421D34-2622-4464-AD8C-70EA310E1A6E}"/>
    <dgm:cxn modelId="{6F1E0656-212C-4FD5-8CEC-E18F813F6C70}" type="presOf" srcId="{48FAEAC4-3891-4B89-B053-025DC1682776}" destId="{5521F545-0EE3-41BD-9A26-2A59693C9FDC}" srcOrd="1" destOrd="0" presId="urn:microsoft.com/office/officeart/2005/8/layout/venn1"/>
    <dgm:cxn modelId="{A50CF173-1E7A-4F8B-A6D6-883A3ADDF988}" type="presOf" srcId="{DDC5F49D-7B98-4E72-8C73-4BACE84FFE9A}" destId="{35216943-DAF5-46BF-AFCA-87E26675AA30}" srcOrd="0" destOrd="0" presId="urn:microsoft.com/office/officeart/2005/8/layout/venn1"/>
    <dgm:cxn modelId="{38D6334E-6664-4FEF-BBF1-433B1A4CD9A0}" srcId="{FBFB5FEE-2928-4691-90A9-FA11A8BF5ADE}" destId="{DDC5F49D-7B98-4E72-8C73-4BACE84FFE9A}" srcOrd="0" destOrd="0" parTransId="{9ECB92BF-BC1F-44DB-A84C-A171A7D7ED27}" sibTransId="{D8CDB5F6-C528-42B6-977F-22695D94E54C}"/>
    <dgm:cxn modelId="{F524B345-51F6-4B07-BB6A-EA9C2AA95590}" type="presParOf" srcId="{59A1DE00-3A1D-4619-85B3-A9AAB3894DB6}" destId="{35216943-DAF5-46BF-AFCA-87E26675AA30}" srcOrd="0" destOrd="0" presId="urn:microsoft.com/office/officeart/2005/8/layout/venn1"/>
    <dgm:cxn modelId="{3599E005-6941-41A4-B7A8-88E45143DF42}" type="presParOf" srcId="{59A1DE00-3A1D-4619-85B3-A9AAB3894DB6}" destId="{0D9EB8FC-0365-4789-ABD7-651CFFF0A67E}" srcOrd="1" destOrd="0" presId="urn:microsoft.com/office/officeart/2005/8/layout/venn1"/>
    <dgm:cxn modelId="{016027FB-0465-4495-B90F-F65CAAAFD9B0}" type="presParOf" srcId="{59A1DE00-3A1D-4619-85B3-A9AAB3894DB6}" destId="{C53C4DC4-4ED4-4FC2-9425-60A1ED80D963}" srcOrd="2" destOrd="0" presId="urn:microsoft.com/office/officeart/2005/8/layout/venn1"/>
    <dgm:cxn modelId="{B3DB2BE8-456D-458A-9000-97664FD4C17A}" type="presParOf" srcId="{59A1DE00-3A1D-4619-85B3-A9AAB3894DB6}" destId="{5521F545-0EE3-41BD-9A26-2A59693C9FDC}" srcOrd="3" destOrd="0" presId="urn:microsoft.com/office/officeart/2005/8/layout/venn1"/>
    <dgm:cxn modelId="{4E4C2359-F35D-4B61-B6F3-FCC763F5AA5F}" type="presParOf" srcId="{59A1DE00-3A1D-4619-85B3-A9AAB3894DB6}" destId="{37D2B433-B17B-4CF4-9897-CF6285552062}" srcOrd="4" destOrd="0" presId="urn:microsoft.com/office/officeart/2005/8/layout/venn1"/>
    <dgm:cxn modelId="{C7433E39-F8A0-4F09-8429-FAA6507479F3}" type="presParOf" srcId="{59A1DE00-3A1D-4619-85B3-A9AAB3894DB6}" destId="{F75B3C3E-4322-45D3-B4EE-A1444AC7D984}" srcOrd="5" destOrd="0" presId="urn:microsoft.com/office/officeart/2005/8/layout/venn1"/>
    <dgm:cxn modelId="{02F82C6B-B047-4C7C-BE3E-1099E4A861A1}" type="presParOf" srcId="{59A1DE00-3A1D-4619-85B3-A9AAB3894DB6}" destId="{20CDF794-2ED3-4FF0-8CA4-B7CE2C385285}" srcOrd="6" destOrd="0" presId="urn:microsoft.com/office/officeart/2005/8/layout/venn1"/>
    <dgm:cxn modelId="{391AD23F-F060-4398-8087-BDF2962F14E8}" type="presParOf" srcId="{59A1DE00-3A1D-4619-85B3-A9AAB3894DB6}" destId="{67E92C3B-0C3E-432A-A642-30E68D6313C0}"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FB5FEE-2928-4691-90A9-FA11A8BF5ADE}" type="doc">
      <dgm:prSet loTypeId="urn:microsoft.com/office/officeart/2005/8/layout/process1" loCatId="process" qsTypeId="urn:microsoft.com/office/officeart/2005/8/quickstyle/simple1" qsCatId="simple" csTypeId="urn:microsoft.com/office/officeart/2005/8/colors/accent1_2" csCatId="accent1" phldr="1"/>
      <dgm:spPr/>
    </dgm:pt>
    <dgm:pt modelId="{37DCBDC1-2E27-4FA2-9915-6DEE4863995F}">
      <dgm:prSet phldrT="[Text]" custT="1"/>
      <dgm:spPr/>
      <dgm:t>
        <a:bodyPr/>
        <a:lstStyle/>
        <a:p>
          <a:r>
            <a:rPr lang="en-US" sz="2400" dirty="0"/>
            <a:t>Recognizing the need but not a specific strategy</a:t>
          </a:r>
        </a:p>
      </dgm:t>
    </dgm:pt>
    <dgm:pt modelId="{65F5263A-5C94-486E-8B86-B182C9005176}" type="parTrans" cxnId="{7BE1C298-3090-4338-A349-700A4D9F4AC3}">
      <dgm:prSet/>
      <dgm:spPr/>
      <dgm:t>
        <a:bodyPr/>
        <a:lstStyle/>
        <a:p>
          <a:endParaRPr lang="en-US"/>
        </a:p>
      </dgm:t>
    </dgm:pt>
    <dgm:pt modelId="{4F95F067-A66D-49F1-B90D-2320A36B5280}" type="sibTrans" cxnId="{7BE1C298-3090-4338-A349-700A4D9F4AC3}">
      <dgm:prSet/>
      <dgm:spPr/>
      <dgm:t>
        <a:bodyPr/>
        <a:lstStyle/>
        <a:p>
          <a:endParaRPr lang="en-US"/>
        </a:p>
      </dgm:t>
    </dgm:pt>
    <dgm:pt modelId="{B51E26F7-EA4B-4C4A-91FD-DE1262B22D4F}">
      <dgm:prSet phldrT="[Text]" custT="1"/>
      <dgm:spPr/>
      <dgm:t>
        <a:bodyPr/>
        <a:lstStyle/>
        <a:p>
          <a:r>
            <a:rPr lang="en-US" sz="2400" dirty="0"/>
            <a:t>Recognizing the need and identifying specific strategies to create a change to health outcome</a:t>
          </a:r>
        </a:p>
      </dgm:t>
    </dgm:pt>
    <dgm:pt modelId="{41B273C8-4CE9-4963-9EB4-01DF611F303D}" type="parTrans" cxnId="{5DFBBB23-E5E8-40D0-9A54-7B3011B7A045}">
      <dgm:prSet/>
      <dgm:spPr/>
      <dgm:t>
        <a:bodyPr/>
        <a:lstStyle/>
        <a:p>
          <a:endParaRPr lang="en-US"/>
        </a:p>
      </dgm:t>
    </dgm:pt>
    <dgm:pt modelId="{B82BBE4F-05A7-4793-86AC-18A8B78A17A7}" type="sibTrans" cxnId="{5DFBBB23-E5E8-40D0-9A54-7B3011B7A045}">
      <dgm:prSet/>
      <dgm:spPr/>
      <dgm:t>
        <a:bodyPr/>
        <a:lstStyle/>
        <a:p>
          <a:endParaRPr lang="en-US"/>
        </a:p>
      </dgm:t>
    </dgm:pt>
    <dgm:pt modelId="{C8FE5DB1-2D20-4D93-A5B0-411B9FE0D14E}">
      <dgm:prSet phldrT="[Text]" custT="1"/>
      <dgm:spPr/>
      <dgm:t>
        <a:bodyPr/>
        <a:lstStyle/>
        <a:p>
          <a:r>
            <a:rPr lang="en-US" sz="2400" dirty="0"/>
            <a:t>Recognizing need, identifying how multiple resources/techniques and putting into action to maintain well-being</a:t>
          </a:r>
        </a:p>
      </dgm:t>
    </dgm:pt>
    <dgm:pt modelId="{E9C9026C-332A-44EB-9B50-347BF77B460A}" type="parTrans" cxnId="{19CA9A1F-58C3-4FAC-B9CF-B79F34CBB786}">
      <dgm:prSet/>
      <dgm:spPr/>
      <dgm:t>
        <a:bodyPr/>
        <a:lstStyle/>
        <a:p>
          <a:endParaRPr lang="en-US"/>
        </a:p>
      </dgm:t>
    </dgm:pt>
    <dgm:pt modelId="{26D057B8-ADF8-4437-840D-2714F6D7AA72}" type="sibTrans" cxnId="{19CA9A1F-58C3-4FAC-B9CF-B79F34CBB786}">
      <dgm:prSet/>
      <dgm:spPr/>
      <dgm:t>
        <a:bodyPr/>
        <a:lstStyle/>
        <a:p>
          <a:endParaRPr lang="en-US"/>
        </a:p>
      </dgm:t>
    </dgm:pt>
    <dgm:pt modelId="{060D54D9-360F-4857-A337-B19E1B997E5F}" type="pres">
      <dgm:prSet presAssocID="{FBFB5FEE-2928-4691-90A9-FA11A8BF5ADE}" presName="Name0" presStyleCnt="0">
        <dgm:presLayoutVars>
          <dgm:dir/>
          <dgm:resizeHandles val="exact"/>
        </dgm:presLayoutVars>
      </dgm:prSet>
      <dgm:spPr/>
    </dgm:pt>
    <dgm:pt modelId="{9EBFF722-1274-4EDB-ADD4-6A17247CB8BD}" type="pres">
      <dgm:prSet presAssocID="{37DCBDC1-2E27-4FA2-9915-6DEE4863995F}" presName="node" presStyleLbl="node1" presStyleIdx="0" presStyleCnt="3">
        <dgm:presLayoutVars>
          <dgm:bulletEnabled val="1"/>
        </dgm:presLayoutVars>
      </dgm:prSet>
      <dgm:spPr/>
      <dgm:t>
        <a:bodyPr/>
        <a:lstStyle/>
        <a:p>
          <a:endParaRPr lang="en-US"/>
        </a:p>
      </dgm:t>
    </dgm:pt>
    <dgm:pt modelId="{ECFDBD59-35BE-4E6F-AD64-DDCDF88CF656}" type="pres">
      <dgm:prSet presAssocID="{4F95F067-A66D-49F1-B90D-2320A36B5280}" presName="sibTrans" presStyleLbl="sibTrans2D1" presStyleIdx="0" presStyleCnt="2"/>
      <dgm:spPr/>
      <dgm:t>
        <a:bodyPr/>
        <a:lstStyle/>
        <a:p>
          <a:endParaRPr lang="en-US"/>
        </a:p>
      </dgm:t>
    </dgm:pt>
    <dgm:pt modelId="{ED443575-2CCB-4C05-B2DE-0131B51D089C}" type="pres">
      <dgm:prSet presAssocID="{4F95F067-A66D-49F1-B90D-2320A36B5280}" presName="connectorText" presStyleLbl="sibTrans2D1" presStyleIdx="0" presStyleCnt="2"/>
      <dgm:spPr/>
      <dgm:t>
        <a:bodyPr/>
        <a:lstStyle/>
        <a:p>
          <a:endParaRPr lang="en-US"/>
        </a:p>
      </dgm:t>
    </dgm:pt>
    <dgm:pt modelId="{6B177FDA-E722-48EA-ABC8-7910D5A228E1}" type="pres">
      <dgm:prSet presAssocID="{B51E26F7-EA4B-4C4A-91FD-DE1262B22D4F}" presName="node" presStyleLbl="node1" presStyleIdx="1" presStyleCnt="3">
        <dgm:presLayoutVars>
          <dgm:bulletEnabled val="1"/>
        </dgm:presLayoutVars>
      </dgm:prSet>
      <dgm:spPr/>
      <dgm:t>
        <a:bodyPr/>
        <a:lstStyle/>
        <a:p>
          <a:endParaRPr lang="en-US"/>
        </a:p>
      </dgm:t>
    </dgm:pt>
    <dgm:pt modelId="{5A930AC1-558E-4055-B856-2FD530E206BE}" type="pres">
      <dgm:prSet presAssocID="{B82BBE4F-05A7-4793-86AC-18A8B78A17A7}" presName="sibTrans" presStyleLbl="sibTrans2D1" presStyleIdx="1" presStyleCnt="2"/>
      <dgm:spPr/>
      <dgm:t>
        <a:bodyPr/>
        <a:lstStyle/>
        <a:p>
          <a:endParaRPr lang="en-US"/>
        </a:p>
      </dgm:t>
    </dgm:pt>
    <dgm:pt modelId="{C437D0B0-D4C3-499F-9251-64771DBD3D9B}" type="pres">
      <dgm:prSet presAssocID="{B82BBE4F-05A7-4793-86AC-18A8B78A17A7}" presName="connectorText" presStyleLbl="sibTrans2D1" presStyleIdx="1" presStyleCnt="2"/>
      <dgm:spPr/>
      <dgm:t>
        <a:bodyPr/>
        <a:lstStyle/>
        <a:p>
          <a:endParaRPr lang="en-US"/>
        </a:p>
      </dgm:t>
    </dgm:pt>
    <dgm:pt modelId="{EF42BDF4-1A29-470E-93F6-45DA635B0B07}" type="pres">
      <dgm:prSet presAssocID="{C8FE5DB1-2D20-4D93-A5B0-411B9FE0D14E}" presName="node" presStyleLbl="node1" presStyleIdx="2" presStyleCnt="3" custScaleX="155463" custLinFactNeighborX="15515" custLinFactNeighborY="475">
        <dgm:presLayoutVars>
          <dgm:bulletEnabled val="1"/>
        </dgm:presLayoutVars>
      </dgm:prSet>
      <dgm:spPr/>
      <dgm:t>
        <a:bodyPr/>
        <a:lstStyle/>
        <a:p>
          <a:endParaRPr lang="en-US"/>
        </a:p>
      </dgm:t>
    </dgm:pt>
  </dgm:ptLst>
  <dgm:cxnLst>
    <dgm:cxn modelId="{5DFBBB23-E5E8-40D0-9A54-7B3011B7A045}" srcId="{FBFB5FEE-2928-4691-90A9-FA11A8BF5ADE}" destId="{B51E26F7-EA4B-4C4A-91FD-DE1262B22D4F}" srcOrd="1" destOrd="0" parTransId="{41B273C8-4CE9-4963-9EB4-01DF611F303D}" sibTransId="{B82BBE4F-05A7-4793-86AC-18A8B78A17A7}"/>
    <dgm:cxn modelId="{443B49A0-6577-41B2-B45B-1C40CC9F7524}" type="presOf" srcId="{B82BBE4F-05A7-4793-86AC-18A8B78A17A7}" destId="{5A930AC1-558E-4055-B856-2FD530E206BE}" srcOrd="0" destOrd="0" presId="urn:microsoft.com/office/officeart/2005/8/layout/process1"/>
    <dgm:cxn modelId="{E07EF10F-D4FB-4976-BE24-D260A2363BA1}" type="presOf" srcId="{FBFB5FEE-2928-4691-90A9-FA11A8BF5ADE}" destId="{060D54D9-360F-4857-A337-B19E1B997E5F}" srcOrd="0" destOrd="0" presId="urn:microsoft.com/office/officeart/2005/8/layout/process1"/>
    <dgm:cxn modelId="{1A22EAF7-8407-4711-838B-C36C6E9EBBEF}" type="presOf" srcId="{B51E26F7-EA4B-4C4A-91FD-DE1262B22D4F}" destId="{6B177FDA-E722-48EA-ABC8-7910D5A228E1}" srcOrd="0" destOrd="0" presId="urn:microsoft.com/office/officeart/2005/8/layout/process1"/>
    <dgm:cxn modelId="{CC886E49-2647-4F8F-B62D-DF3EC25E8F02}" type="presOf" srcId="{C8FE5DB1-2D20-4D93-A5B0-411B9FE0D14E}" destId="{EF42BDF4-1A29-470E-93F6-45DA635B0B07}" srcOrd="0" destOrd="0" presId="urn:microsoft.com/office/officeart/2005/8/layout/process1"/>
    <dgm:cxn modelId="{433B8194-13D7-4FEA-9264-EF8B455B2D6D}" type="presOf" srcId="{4F95F067-A66D-49F1-B90D-2320A36B5280}" destId="{ECFDBD59-35BE-4E6F-AD64-DDCDF88CF656}" srcOrd="0" destOrd="0" presId="urn:microsoft.com/office/officeart/2005/8/layout/process1"/>
    <dgm:cxn modelId="{7BE1C298-3090-4338-A349-700A4D9F4AC3}" srcId="{FBFB5FEE-2928-4691-90A9-FA11A8BF5ADE}" destId="{37DCBDC1-2E27-4FA2-9915-6DEE4863995F}" srcOrd="0" destOrd="0" parTransId="{65F5263A-5C94-486E-8B86-B182C9005176}" sibTransId="{4F95F067-A66D-49F1-B90D-2320A36B5280}"/>
    <dgm:cxn modelId="{094D85E8-EC26-4E00-A17D-2B428E86C10D}" type="presOf" srcId="{37DCBDC1-2E27-4FA2-9915-6DEE4863995F}" destId="{9EBFF722-1274-4EDB-ADD4-6A17247CB8BD}" srcOrd="0" destOrd="0" presId="urn:microsoft.com/office/officeart/2005/8/layout/process1"/>
    <dgm:cxn modelId="{19CA9A1F-58C3-4FAC-B9CF-B79F34CBB786}" srcId="{FBFB5FEE-2928-4691-90A9-FA11A8BF5ADE}" destId="{C8FE5DB1-2D20-4D93-A5B0-411B9FE0D14E}" srcOrd="2" destOrd="0" parTransId="{E9C9026C-332A-44EB-9B50-347BF77B460A}" sibTransId="{26D057B8-ADF8-4437-840D-2714F6D7AA72}"/>
    <dgm:cxn modelId="{5AA943AA-77FA-4D54-8E2E-F43295EF8434}" type="presOf" srcId="{B82BBE4F-05A7-4793-86AC-18A8B78A17A7}" destId="{C437D0B0-D4C3-499F-9251-64771DBD3D9B}" srcOrd="1" destOrd="0" presId="urn:microsoft.com/office/officeart/2005/8/layout/process1"/>
    <dgm:cxn modelId="{0F0E357B-D325-49F5-AE05-2680F5452B45}" type="presOf" srcId="{4F95F067-A66D-49F1-B90D-2320A36B5280}" destId="{ED443575-2CCB-4C05-B2DE-0131B51D089C}" srcOrd="1" destOrd="0" presId="urn:microsoft.com/office/officeart/2005/8/layout/process1"/>
    <dgm:cxn modelId="{5A9C8D2D-A1DD-412F-B355-477D5BAB37F0}" type="presParOf" srcId="{060D54D9-360F-4857-A337-B19E1B997E5F}" destId="{9EBFF722-1274-4EDB-ADD4-6A17247CB8BD}" srcOrd="0" destOrd="0" presId="urn:microsoft.com/office/officeart/2005/8/layout/process1"/>
    <dgm:cxn modelId="{DA5484A6-952E-4F2D-8EAD-96ABD43B8D9C}" type="presParOf" srcId="{060D54D9-360F-4857-A337-B19E1B997E5F}" destId="{ECFDBD59-35BE-4E6F-AD64-DDCDF88CF656}" srcOrd="1" destOrd="0" presId="urn:microsoft.com/office/officeart/2005/8/layout/process1"/>
    <dgm:cxn modelId="{CA0B60A4-09BA-4A7A-975D-47A16DC9F82D}" type="presParOf" srcId="{ECFDBD59-35BE-4E6F-AD64-DDCDF88CF656}" destId="{ED443575-2CCB-4C05-B2DE-0131B51D089C}" srcOrd="0" destOrd="0" presId="urn:microsoft.com/office/officeart/2005/8/layout/process1"/>
    <dgm:cxn modelId="{9621FFDF-97A6-4E7E-840B-09D83DDAB200}" type="presParOf" srcId="{060D54D9-360F-4857-A337-B19E1B997E5F}" destId="{6B177FDA-E722-48EA-ABC8-7910D5A228E1}" srcOrd="2" destOrd="0" presId="urn:microsoft.com/office/officeart/2005/8/layout/process1"/>
    <dgm:cxn modelId="{134A918A-072A-4D9E-9D17-C3D0AD60BADB}" type="presParOf" srcId="{060D54D9-360F-4857-A337-B19E1B997E5F}" destId="{5A930AC1-558E-4055-B856-2FD530E206BE}" srcOrd="3" destOrd="0" presId="urn:microsoft.com/office/officeart/2005/8/layout/process1"/>
    <dgm:cxn modelId="{92A1EDF3-A527-4147-9498-951DCFD1D97C}" type="presParOf" srcId="{5A930AC1-558E-4055-B856-2FD530E206BE}" destId="{C437D0B0-D4C3-499F-9251-64771DBD3D9B}" srcOrd="0" destOrd="0" presId="urn:microsoft.com/office/officeart/2005/8/layout/process1"/>
    <dgm:cxn modelId="{05C3C2CF-BEF9-487B-99D9-A05F3D30944F}" type="presParOf" srcId="{060D54D9-360F-4857-A337-B19E1B997E5F}" destId="{EF42BDF4-1A29-470E-93F6-45DA635B0B0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DC830-04DB-49CD-B922-80687ADE973F}">
      <dsp:nvSpPr>
        <dsp:cNvPr id="0" name=""/>
        <dsp:cNvSpPr/>
      </dsp:nvSpPr>
      <dsp:spPr>
        <a:xfrm>
          <a:off x="4471" y="1624347"/>
          <a:ext cx="3909748" cy="1563899"/>
        </a:xfrm>
        <a:prstGeom prst="homePlat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en-US" sz="2000" b="1" kern="1200" dirty="0"/>
            <a:t>Top down approach to an intervention to a community identified issue</a:t>
          </a:r>
        </a:p>
      </dsp:txBody>
      <dsp:txXfrm>
        <a:off x="4471" y="1624347"/>
        <a:ext cx="3518773" cy="1563899"/>
      </dsp:txXfrm>
    </dsp:sp>
    <dsp:sp modelId="{92638F8E-3960-45FE-851B-E094A433C9CE}">
      <dsp:nvSpPr>
        <dsp:cNvPr id="0" name=""/>
        <dsp:cNvSpPr/>
      </dsp:nvSpPr>
      <dsp:spPr>
        <a:xfrm>
          <a:off x="3132269" y="1624347"/>
          <a:ext cx="3909748" cy="1563899"/>
        </a:xfrm>
        <a:prstGeom prst="chevron">
          <a:avLst/>
        </a:prstGeom>
        <a:solidFill>
          <a:schemeClr val="accent2">
            <a:hueOff val="13361"/>
            <a:satOff val="-37863"/>
            <a:lumOff val="235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b="1" kern="1200" dirty="0"/>
            <a:t>Incorporating some community input within the intervention</a:t>
          </a:r>
        </a:p>
      </dsp:txBody>
      <dsp:txXfrm>
        <a:off x="3914219" y="1624347"/>
        <a:ext cx="2345849" cy="1563899"/>
      </dsp:txXfrm>
    </dsp:sp>
    <dsp:sp modelId="{740832FD-52D6-4752-BD4B-4ED8BF3E7971}">
      <dsp:nvSpPr>
        <dsp:cNvPr id="0" name=""/>
        <dsp:cNvSpPr/>
      </dsp:nvSpPr>
      <dsp:spPr>
        <a:xfrm>
          <a:off x="6260068" y="1624347"/>
          <a:ext cx="3909748" cy="1563899"/>
        </a:xfrm>
        <a:prstGeom prst="chevron">
          <a:avLst/>
        </a:prstGeom>
        <a:solidFill>
          <a:schemeClr val="accent2">
            <a:hueOff val="26723"/>
            <a:satOff val="-75726"/>
            <a:lumOff val="470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US" sz="1900" b="1" kern="1200" dirty="0"/>
            <a:t>Community driven with community partners as researchers and owners of the intervention</a:t>
          </a:r>
        </a:p>
      </dsp:txBody>
      <dsp:txXfrm>
        <a:off x="7042018" y="1624347"/>
        <a:ext cx="2345849" cy="15638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16943-DAF5-46BF-AFCA-87E26675AA30}">
      <dsp:nvSpPr>
        <dsp:cNvPr id="0" name=""/>
        <dsp:cNvSpPr/>
      </dsp:nvSpPr>
      <dsp:spPr>
        <a:xfrm>
          <a:off x="3263071" y="46833"/>
          <a:ext cx="2435351" cy="2435351"/>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a:t>Gender Roles</a:t>
          </a:r>
        </a:p>
      </dsp:txBody>
      <dsp:txXfrm>
        <a:off x="3544073" y="374669"/>
        <a:ext cx="1873347" cy="772755"/>
      </dsp:txXfrm>
    </dsp:sp>
    <dsp:sp modelId="{C53C4DC4-4ED4-4FC2-9425-60A1ED80D963}">
      <dsp:nvSpPr>
        <dsp:cNvPr id="0" name=""/>
        <dsp:cNvSpPr/>
      </dsp:nvSpPr>
      <dsp:spPr>
        <a:xfrm>
          <a:off x="4217869" y="1124008"/>
          <a:ext cx="2680104" cy="2435351"/>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a:t>Cultural</a:t>
          </a:r>
        </a:p>
      </dsp:txBody>
      <dsp:txXfrm>
        <a:off x="5661002" y="1405010"/>
        <a:ext cx="1030809" cy="1873347"/>
      </dsp:txXfrm>
    </dsp:sp>
    <dsp:sp modelId="{37D2B433-B17B-4CF4-9897-CF6285552062}">
      <dsp:nvSpPr>
        <dsp:cNvPr id="0" name=""/>
        <dsp:cNvSpPr/>
      </dsp:nvSpPr>
      <dsp:spPr>
        <a:xfrm>
          <a:off x="3263071" y="2201183"/>
          <a:ext cx="2435351" cy="2435351"/>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a:t>Lack of Motivation</a:t>
          </a:r>
        </a:p>
      </dsp:txBody>
      <dsp:txXfrm>
        <a:off x="3544073" y="3535943"/>
        <a:ext cx="1873347" cy="772755"/>
      </dsp:txXfrm>
    </dsp:sp>
    <dsp:sp modelId="{20CDF794-2ED3-4FF0-8CA4-B7CE2C385285}">
      <dsp:nvSpPr>
        <dsp:cNvPr id="0" name=""/>
        <dsp:cNvSpPr/>
      </dsp:nvSpPr>
      <dsp:spPr>
        <a:xfrm>
          <a:off x="2049175" y="1124008"/>
          <a:ext cx="2708793" cy="2435351"/>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a:t>Duality of State of Mind</a:t>
          </a:r>
        </a:p>
      </dsp:txBody>
      <dsp:txXfrm>
        <a:off x="2257544" y="1405010"/>
        <a:ext cx="1041843" cy="18733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BFF722-1274-4EDB-ADD4-6A17247CB8BD}">
      <dsp:nvSpPr>
        <dsp:cNvPr id="0" name=""/>
        <dsp:cNvSpPr/>
      </dsp:nvSpPr>
      <dsp:spPr>
        <a:xfrm>
          <a:off x="8433" y="399577"/>
          <a:ext cx="2383705" cy="339660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Recognizing the need but not a specific strategy</a:t>
          </a:r>
        </a:p>
      </dsp:txBody>
      <dsp:txXfrm>
        <a:off x="78249" y="469393"/>
        <a:ext cx="2244073" cy="3256974"/>
      </dsp:txXfrm>
    </dsp:sp>
    <dsp:sp modelId="{ECFDBD59-35BE-4E6F-AD64-DDCDF88CF656}">
      <dsp:nvSpPr>
        <dsp:cNvPr id="0" name=""/>
        <dsp:cNvSpPr/>
      </dsp:nvSpPr>
      <dsp:spPr>
        <a:xfrm>
          <a:off x="2630510" y="1802301"/>
          <a:ext cx="505345" cy="5911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a:off x="2630510" y="1920533"/>
        <a:ext cx="353742" cy="354695"/>
      </dsp:txXfrm>
    </dsp:sp>
    <dsp:sp modelId="{6B177FDA-E722-48EA-ABC8-7910D5A228E1}">
      <dsp:nvSpPr>
        <dsp:cNvPr id="0" name=""/>
        <dsp:cNvSpPr/>
      </dsp:nvSpPr>
      <dsp:spPr>
        <a:xfrm>
          <a:off x="3345622" y="399577"/>
          <a:ext cx="2383705" cy="339660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Recognizing the need and identifying specific strategies to create a change to health outcome</a:t>
          </a:r>
        </a:p>
      </dsp:txBody>
      <dsp:txXfrm>
        <a:off x="3415438" y="469393"/>
        <a:ext cx="2244073" cy="3256974"/>
      </dsp:txXfrm>
    </dsp:sp>
    <dsp:sp modelId="{5A930AC1-558E-4055-B856-2FD530E206BE}">
      <dsp:nvSpPr>
        <dsp:cNvPr id="0" name=""/>
        <dsp:cNvSpPr/>
      </dsp:nvSpPr>
      <dsp:spPr>
        <a:xfrm rot="13843">
          <a:off x="5969805" y="1809095"/>
          <a:ext cx="509819" cy="5911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a:off x="5969806" y="1927019"/>
        <a:ext cx="356873" cy="354695"/>
      </dsp:txXfrm>
    </dsp:sp>
    <dsp:sp modelId="{EF42BDF4-1A29-470E-93F6-45DA635B0B07}">
      <dsp:nvSpPr>
        <dsp:cNvPr id="0" name=""/>
        <dsp:cNvSpPr/>
      </dsp:nvSpPr>
      <dsp:spPr>
        <a:xfrm>
          <a:off x="6691244" y="415711"/>
          <a:ext cx="3705780" cy="339660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Recognizing need, identifying how multiple resources/techniques and putting into action to maintain well-being</a:t>
          </a:r>
        </a:p>
      </dsp:txBody>
      <dsp:txXfrm>
        <a:off x="6790727" y="515194"/>
        <a:ext cx="3506814" cy="319764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2BE54E0-55C1-42D6-99B1-F01D40F6F3EC}" type="datetimeFigureOut">
              <a:rPr lang="en-US" smtClean="0"/>
              <a:t>11/9/2020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67AAD2A-EC05-4C48-999E-08CC8AC9A284}" type="slidenum">
              <a:rPr lang="en-US" smtClean="0"/>
              <a:t>‹#›</a:t>
            </a:fld>
            <a:endParaRPr lang="en-US"/>
          </a:p>
        </p:txBody>
      </p:sp>
    </p:spTree>
    <p:extLst>
      <p:ext uri="{BB962C8B-B14F-4D97-AF65-F5344CB8AC3E}">
        <p14:creationId xmlns:p14="http://schemas.microsoft.com/office/powerpoint/2010/main" val="2701006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7AAD2A-EC05-4C48-999E-08CC8AC9A284}" type="slidenum">
              <a:rPr lang="en-US" smtClean="0"/>
              <a:t>1</a:t>
            </a:fld>
            <a:endParaRPr lang="en-US"/>
          </a:p>
        </p:txBody>
      </p:sp>
    </p:spTree>
    <p:extLst>
      <p:ext uri="{BB962C8B-B14F-4D97-AF65-F5344CB8AC3E}">
        <p14:creationId xmlns:p14="http://schemas.microsoft.com/office/powerpoint/2010/main" val="1900617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a:p>
            <a:pPr marL="174708" indent="-174708">
              <a:buFont typeface="Arial" panose="020B0604020202020204" pitchFamily="34" charset="0"/>
              <a:buChar char="•"/>
            </a:pPr>
            <a:r>
              <a:rPr lang="en-US" sz="1600" dirty="0"/>
              <a:t>To start us out, let’s get to know our participants. </a:t>
            </a:r>
          </a:p>
          <a:p>
            <a:pPr marL="174708" indent="-174708">
              <a:buFont typeface="Arial" panose="020B0604020202020204" pitchFamily="34" charset="0"/>
              <a:buChar char="•"/>
            </a:pPr>
            <a:r>
              <a:rPr lang="en-US" sz="1600" dirty="0"/>
              <a:t>Average age was mid to late 50s, but the standard deviation tells us that there was a wide range</a:t>
            </a:r>
          </a:p>
          <a:p>
            <a:pPr marL="174708" indent="-174708">
              <a:buFont typeface="Arial" panose="020B0604020202020204" pitchFamily="34" charset="0"/>
              <a:buChar char="•"/>
            </a:pPr>
            <a:r>
              <a:rPr lang="en-US" sz="1600" dirty="0"/>
              <a:t>86% or 162 of the participants were female, and 27 were male, 95% Hispanic</a:t>
            </a:r>
          </a:p>
          <a:p>
            <a:pPr marL="174708" indent="-174708">
              <a:buFont typeface="Arial" panose="020B0604020202020204" pitchFamily="34" charset="0"/>
              <a:buChar char="•"/>
            </a:pPr>
            <a:r>
              <a:rPr lang="en-US" sz="1600" dirty="0"/>
              <a:t>You see participation based on the clinic here, as well as by birth country</a:t>
            </a:r>
          </a:p>
          <a:p>
            <a:pPr defTabSz="931774">
              <a:defRPr/>
            </a:pPr>
            <a:endParaRPr lang="en-US" sz="1600" dirty="0"/>
          </a:p>
          <a:p>
            <a:pPr defTabSz="931774">
              <a:defRPr/>
            </a:pPr>
            <a:endParaRPr lang="en-US" sz="1600" dirty="0"/>
          </a:p>
          <a:p>
            <a:pPr defTabSz="931774">
              <a:defRPr/>
            </a:pPr>
            <a:endParaRPr lang="en-US" sz="1600" dirty="0"/>
          </a:p>
          <a:p>
            <a:pPr defTabSz="931774">
              <a:defRPr/>
            </a:pPr>
            <a:endParaRPr lang="en-US" dirty="0"/>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30AAA7A2-F90B-415B-A7F6-31EED40695A7}" type="slidenum">
              <a:rPr lang="en-US">
                <a:solidFill>
                  <a:prstClr val="black"/>
                </a:solidFill>
                <a:latin typeface="Calibri" panose="020F0502020204030204"/>
              </a:rPr>
              <a:pPr defTabSz="931774">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3689429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03144"/>
          </a:xfrm>
        </p:spPr>
        <p:txBody>
          <a:bodyPr/>
          <a:lstStyle/>
          <a:p>
            <a:r>
              <a:rPr lang="en-US" sz="1600" dirty="0"/>
              <a:t>Income level</a:t>
            </a:r>
          </a:p>
          <a:p>
            <a:r>
              <a:rPr lang="en-US" sz="1600" dirty="0"/>
              <a:t>Educational opportunities</a:t>
            </a:r>
          </a:p>
          <a:p>
            <a:r>
              <a:rPr lang="en-US" sz="1600" dirty="0"/>
              <a:t>Occupation, employment status, and workplace safety</a:t>
            </a:r>
          </a:p>
          <a:p>
            <a:r>
              <a:rPr lang="en-US" sz="1600" dirty="0"/>
              <a:t>Gender inequity</a:t>
            </a:r>
          </a:p>
          <a:p>
            <a:r>
              <a:rPr lang="en-US" sz="1600" dirty="0"/>
              <a:t>Racial segregation</a:t>
            </a:r>
          </a:p>
          <a:p>
            <a:r>
              <a:rPr lang="en-US" sz="1600" dirty="0"/>
              <a:t>Food insecurity and inaccessibility of nutritious food choices</a:t>
            </a:r>
          </a:p>
          <a:p>
            <a:r>
              <a:rPr lang="en-US" sz="1600" dirty="0"/>
              <a:t>Access to housing and utility services</a:t>
            </a:r>
          </a:p>
          <a:p>
            <a:r>
              <a:rPr lang="en-US" sz="1600" dirty="0"/>
              <a:t>Early childhood experiences and development</a:t>
            </a:r>
          </a:p>
          <a:p>
            <a:r>
              <a:rPr lang="en-US" sz="1600" dirty="0"/>
              <a:t>Social support and community inclusivity</a:t>
            </a:r>
          </a:p>
          <a:p>
            <a:r>
              <a:rPr lang="en-US" sz="1600" dirty="0"/>
              <a:t>Crime rates and exposure to violent behavior</a:t>
            </a:r>
          </a:p>
          <a:p>
            <a:r>
              <a:rPr lang="en-US" sz="1600" dirty="0"/>
              <a:t>Availability of transportation</a:t>
            </a:r>
          </a:p>
          <a:p>
            <a:r>
              <a:rPr lang="en-US" sz="1600" dirty="0"/>
              <a:t>Neighborhood conditions and physical environment</a:t>
            </a:r>
          </a:p>
          <a:p>
            <a:r>
              <a:rPr lang="en-US" sz="1600" dirty="0"/>
              <a:t>Access to safe drinking water, clean air, and toxin-free environments</a:t>
            </a:r>
          </a:p>
          <a:p>
            <a:r>
              <a:rPr lang="en-US" sz="1600" dirty="0"/>
              <a:t>Recreational and leisure opportunities</a:t>
            </a:r>
          </a:p>
          <a:p>
            <a:endParaRPr lang="en-US" dirty="0"/>
          </a:p>
        </p:txBody>
      </p:sp>
      <p:sp>
        <p:nvSpPr>
          <p:cNvPr id="4" name="Slide Number Placeholder 3"/>
          <p:cNvSpPr>
            <a:spLocks noGrp="1"/>
          </p:cNvSpPr>
          <p:nvPr>
            <p:ph type="sldNum" sz="quarter" idx="5"/>
          </p:nvPr>
        </p:nvSpPr>
        <p:spPr/>
        <p:txBody>
          <a:bodyPr/>
          <a:lstStyle/>
          <a:p>
            <a:fld id="{967AAD2A-EC05-4C48-999E-08CC8AC9A284}" type="slidenum">
              <a:rPr lang="en-US" smtClean="0"/>
              <a:t>11</a:t>
            </a:fld>
            <a:endParaRPr lang="en-US"/>
          </a:p>
        </p:txBody>
      </p:sp>
    </p:spTree>
    <p:extLst>
      <p:ext uri="{BB962C8B-B14F-4D97-AF65-F5344CB8AC3E}">
        <p14:creationId xmlns:p14="http://schemas.microsoft.com/office/powerpoint/2010/main" val="1875471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7AAD2A-EC05-4C48-999E-08CC8AC9A284}" type="slidenum">
              <a:rPr lang="en-US" smtClean="0"/>
              <a:t>12</a:t>
            </a:fld>
            <a:endParaRPr lang="en-US"/>
          </a:p>
        </p:txBody>
      </p:sp>
    </p:spTree>
    <p:extLst>
      <p:ext uri="{BB962C8B-B14F-4D97-AF65-F5344CB8AC3E}">
        <p14:creationId xmlns:p14="http://schemas.microsoft.com/office/powerpoint/2010/main" val="1378130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MARIA</a:t>
            </a:r>
          </a:p>
        </p:txBody>
      </p:sp>
      <p:sp>
        <p:nvSpPr>
          <p:cNvPr id="4" name="Slide Number Placeholder 3"/>
          <p:cNvSpPr>
            <a:spLocks noGrp="1"/>
          </p:cNvSpPr>
          <p:nvPr>
            <p:ph type="sldNum" sz="quarter" idx="10"/>
          </p:nvPr>
        </p:nvSpPr>
        <p:spPr/>
        <p:txBody>
          <a:bodyPr/>
          <a:lstStyle/>
          <a:p>
            <a:fld id="{30AAA7A2-F90B-415B-A7F6-31EED40695A7}" type="slidenum">
              <a:rPr lang="en-US" smtClean="0"/>
              <a:t>13</a:t>
            </a:fld>
            <a:endParaRPr lang="en-US"/>
          </a:p>
        </p:txBody>
      </p:sp>
    </p:spTree>
    <p:extLst>
      <p:ext uri="{BB962C8B-B14F-4D97-AF65-F5344CB8AC3E}">
        <p14:creationId xmlns:p14="http://schemas.microsoft.com/office/powerpoint/2010/main" val="4107941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058875"/>
          </a:xfrm>
        </p:spPr>
        <p:txBody>
          <a:bodyPr/>
          <a:lstStyle/>
          <a:p>
            <a:pPr defTabSz="931774">
              <a:defRPr/>
            </a:pPr>
            <a:endParaRPr lang="en-US" dirty="0"/>
          </a:p>
          <a:p>
            <a:pPr marL="174708" indent="-174708">
              <a:buFont typeface="Arial" panose="020B0604020202020204" pitchFamily="34" charset="0"/>
              <a:buChar char="•"/>
            </a:pPr>
            <a:r>
              <a:rPr lang="en-US" sz="1600" i="1" dirty="0"/>
              <a:t>The first element of the Emotional Wellbeing Questionnaire was the Social Support index.</a:t>
            </a:r>
            <a:endParaRPr lang="en-US" sz="1600" dirty="0"/>
          </a:p>
          <a:p>
            <a:pPr marL="174708" indent="-174708">
              <a:buFont typeface="Arial" panose="020B0604020202020204" pitchFamily="34" charset="0"/>
              <a:buChar char="•"/>
            </a:pPr>
            <a:r>
              <a:rPr lang="en-US" sz="1600" i="1" dirty="0"/>
              <a:t>It uses 7 questions, most on a scale of 1 = none of the time to 5 = all o the time. One question is yes/no</a:t>
            </a:r>
            <a:endParaRPr lang="en-US" sz="1600" dirty="0"/>
          </a:p>
          <a:p>
            <a:pPr marL="174708" indent="-174708">
              <a:buFont typeface="Arial" panose="020B0604020202020204" pitchFamily="34" charset="0"/>
              <a:buChar char="•"/>
            </a:pPr>
            <a:r>
              <a:rPr lang="en-US" sz="1600" i="1" dirty="0"/>
              <a:t>Final score range from 8- 35, with higher score indicating greater perceived social support, larger scores always indicate better outcomes in this presentation</a:t>
            </a:r>
            <a:endParaRPr lang="en-US" sz="1600" dirty="0"/>
          </a:p>
          <a:p>
            <a:pPr marL="174708" indent="-174708">
              <a:buFont typeface="Arial" panose="020B0604020202020204" pitchFamily="34" charset="0"/>
              <a:buChar char="•"/>
            </a:pPr>
            <a:r>
              <a:rPr lang="en-US" sz="1600" i="1" dirty="0"/>
              <a:t>Questions: look at your packet!</a:t>
            </a:r>
            <a:endParaRPr lang="en-US" sz="1600" dirty="0"/>
          </a:p>
          <a:p>
            <a:pPr marL="174708" indent="-174708">
              <a:buFont typeface="Arial" panose="020B0604020202020204" pitchFamily="34" charset="0"/>
              <a:buChar char="•"/>
            </a:pPr>
            <a:r>
              <a:rPr lang="en-US" sz="1600" i="1" dirty="0"/>
              <a:t>We are going to look at these in 3 different ways and include our interpretation</a:t>
            </a:r>
            <a:endParaRPr lang="en-US" sz="1600" dirty="0"/>
          </a:p>
          <a:p>
            <a:pPr marL="640594" lvl="1" indent="-174708">
              <a:buFont typeface="Arial" panose="020B0604020202020204" pitchFamily="34" charset="0"/>
              <a:buChar char="•"/>
            </a:pPr>
            <a:r>
              <a:rPr lang="en-US" sz="1600" i="1" dirty="0"/>
              <a:t>one gives you an overall view of how all participants did, another breaks the participants down by their initial score, and a third zooms in on 2 questions. </a:t>
            </a:r>
            <a:endParaRPr lang="en-US" sz="1600" dirty="0"/>
          </a:p>
        </p:txBody>
      </p:sp>
      <p:sp>
        <p:nvSpPr>
          <p:cNvPr id="4" name="Slide Number Placeholder 3"/>
          <p:cNvSpPr>
            <a:spLocks noGrp="1"/>
          </p:cNvSpPr>
          <p:nvPr>
            <p:ph type="sldNum" sz="quarter" idx="5"/>
          </p:nvPr>
        </p:nvSpPr>
        <p:spPr/>
        <p:txBody>
          <a:bodyPr/>
          <a:lstStyle/>
          <a:p>
            <a:fld id="{30AAA7A2-F90B-415B-A7F6-31EED40695A7}" type="slidenum">
              <a:rPr lang="en-US" smtClean="0"/>
              <a:t>14</a:t>
            </a:fld>
            <a:endParaRPr lang="en-US"/>
          </a:p>
        </p:txBody>
      </p:sp>
    </p:spTree>
    <p:extLst>
      <p:ext uri="{BB962C8B-B14F-4D97-AF65-F5344CB8AC3E}">
        <p14:creationId xmlns:p14="http://schemas.microsoft.com/office/powerpoint/2010/main" val="751780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490494"/>
          </a:xfrm>
        </p:spPr>
        <p:txBody>
          <a:bodyPr/>
          <a:lstStyle/>
          <a:p>
            <a:pPr defTabSz="931774">
              <a:defRPr/>
            </a:pPr>
            <a:r>
              <a:rPr lang="en-US" sz="1400" dirty="0"/>
              <a:t>- The increase of 2.57 units was statistically significant</a:t>
            </a:r>
          </a:p>
          <a:p>
            <a:pPr marL="174708" indent="-174708" defTabSz="931774">
              <a:buFontTx/>
              <a:buChar char="-"/>
              <a:defRPr/>
            </a:pPr>
            <a:r>
              <a:rPr lang="en-US" sz="1400" dirty="0"/>
              <a:t>The “female” and “overall” trends are basically the same since most of the 189 participants were female</a:t>
            </a:r>
          </a:p>
          <a:p>
            <a:pPr marL="174708" indent="-174708" defTabSz="931774">
              <a:buFontTx/>
              <a:buChar char="-"/>
              <a:defRPr/>
            </a:pPr>
            <a:r>
              <a:rPr lang="en-US" sz="1400" dirty="0"/>
              <a:t>Summaries shown at the bottom of the plot are given as mean (standard deviation).</a:t>
            </a:r>
          </a:p>
          <a:p>
            <a:endParaRPr lang="en-US" sz="1400" dirty="0"/>
          </a:p>
          <a:p>
            <a:pPr marL="174708" indent="-174708">
              <a:buFont typeface="Arial" panose="020B0604020202020204" pitchFamily="34" charset="0"/>
              <a:buChar char="•"/>
            </a:pPr>
            <a:r>
              <a:rPr lang="en-US" sz="1400" dirty="0"/>
              <a:t>each grey line represents one participant’s trajectory over the 3 times they completed the survey</a:t>
            </a:r>
          </a:p>
          <a:p>
            <a:pPr marL="174708" indent="-174708">
              <a:buFont typeface="Arial" panose="020B0604020202020204" pitchFamily="34" charset="0"/>
              <a:buChar char="•"/>
            </a:pPr>
            <a:r>
              <a:rPr lang="en-US" sz="1400" dirty="0"/>
              <a:t>This is good news! The results are statistically significant, with a mean increase of 2.57. </a:t>
            </a:r>
          </a:p>
          <a:p>
            <a:pPr marL="174708" indent="-174708">
              <a:buFont typeface="Arial" panose="020B0604020202020204" pitchFamily="34" charset="0"/>
              <a:buChar char="•"/>
            </a:pPr>
            <a:r>
              <a:rPr lang="en-US" sz="1400" dirty="0"/>
              <a:t>Like any survey, the results could be subject to different effects and biases. </a:t>
            </a:r>
          </a:p>
          <a:p>
            <a:pPr marL="174708" indent="-174708">
              <a:buFont typeface="Arial" panose="020B0604020202020204" pitchFamily="34" charset="0"/>
              <a:buChar char="•"/>
            </a:pPr>
            <a:r>
              <a:rPr lang="en-US" sz="1400" dirty="0"/>
              <a:t>One strength of the program is that it includes not only participant self-report, but also document’s the CHW’s perception of how the patient is doing bases on their observations and discussion. The CHWs all said that many participants would self-report that they were OK, then reveal pretty serious challenges and problems in their lives, especially in the initial visits. So it’s possible that the effect shown here isn’t the full effect, because people weren’t aware of or didn’t want to reveal their problems in initial surveys. </a:t>
            </a:r>
          </a:p>
          <a:p>
            <a:endParaRPr lang="en-US" dirty="0"/>
          </a:p>
        </p:txBody>
      </p:sp>
      <p:sp>
        <p:nvSpPr>
          <p:cNvPr id="4" name="Slide Number Placeholder 3"/>
          <p:cNvSpPr>
            <a:spLocks noGrp="1"/>
          </p:cNvSpPr>
          <p:nvPr>
            <p:ph type="sldNum" sz="quarter" idx="5"/>
          </p:nvPr>
        </p:nvSpPr>
        <p:spPr/>
        <p:txBody>
          <a:bodyPr/>
          <a:lstStyle/>
          <a:p>
            <a:pPr defTabSz="931774">
              <a:defRPr/>
            </a:pPr>
            <a:fld id="{30AAA7A2-F90B-415B-A7F6-31EED40695A7}" type="slidenum">
              <a:rPr lang="en-US">
                <a:solidFill>
                  <a:prstClr val="black"/>
                </a:solidFill>
                <a:latin typeface="Calibri" panose="020F0502020204030204"/>
              </a:rPr>
              <a:pPr defTabSz="931774">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638807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Tx/>
              <a:buChar char="-"/>
              <a:defRPr/>
            </a:pPr>
            <a:r>
              <a:rPr lang="en-US" sz="1400" dirty="0"/>
              <a:t>Summaries at the bottom of figure are given by quartile.</a:t>
            </a:r>
          </a:p>
          <a:p>
            <a:pPr marL="640594" lvl="1" indent="-174708" defTabSz="931774">
              <a:buFontTx/>
              <a:buChar char="-"/>
              <a:defRPr/>
            </a:pPr>
            <a:r>
              <a:rPr lang="en-US" sz="1400" dirty="0"/>
              <a:t>The group 75% - 100% are the top 25% of participants based on SSI baseline score (baseline mean = 33.3)</a:t>
            </a:r>
          </a:p>
          <a:p>
            <a:pPr marL="640594" lvl="1" indent="-174708" defTabSz="931774">
              <a:buFontTx/>
              <a:buChar char="-"/>
              <a:defRPr/>
            </a:pPr>
            <a:r>
              <a:rPr lang="en-US" sz="1400" dirty="0"/>
              <a:t>The group 50% - 75% had the second highest baseline SSI scores (baseline mean = 29.5) </a:t>
            </a:r>
          </a:p>
          <a:p>
            <a:pPr marL="640594" lvl="1" indent="-174708" defTabSz="931774">
              <a:buFontTx/>
              <a:buChar char="-"/>
              <a:defRPr/>
            </a:pPr>
            <a:r>
              <a:rPr lang="en-US" sz="1400" dirty="0"/>
              <a:t>The group 25% - 50% had the third highest baseline SSI scores (baseline mean = 25.8) </a:t>
            </a:r>
          </a:p>
          <a:p>
            <a:pPr marL="640594" lvl="1" indent="-174708" defTabSz="931774">
              <a:buFontTx/>
              <a:buChar char="-"/>
              <a:defRPr/>
            </a:pPr>
            <a:r>
              <a:rPr lang="en-US" sz="1400" dirty="0"/>
              <a:t>The group 0% - 25% had the lowest baseline SSI scores (baseline mean = 18.0)</a:t>
            </a:r>
          </a:p>
          <a:p>
            <a:pPr marL="465887" lvl="1" defTabSz="931774">
              <a:defRPr/>
            </a:pPr>
            <a:endParaRPr lang="en-US" sz="1400" dirty="0"/>
          </a:p>
          <a:p>
            <a:pPr marL="174708" indent="-174708">
              <a:buFont typeface="Arial" panose="020B0604020202020204" pitchFamily="34" charset="0"/>
              <a:buChar char="•"/>
            </a:pPr>
            <a:r>
              <a:rPr lang="en-US" sz="1400" dirty="0"/>
              <a:t>Another way of looking at the results is by breaking participants into 4 groups based on their baseline score. </a:t>
            </a:r>
          </a:p>
          <a:p>
            <a:pPr marL="174708" indent="-174708">
              <a:buFont typeface="Arial" panose="020B0604020202020204" pitchFamily="34" charset="0"/>
              <a:buChar char="•"/>
            </a:pPr>
            <a:r>
              <a:rPr lang="en-US" sz="1400" dirty="0"/>
              <a:t>This helps us see the “ceiling effect” which means that participants that started out with extremely high scores didn’t have as much room for improvement. Participants that had lower initial scores saw much larger increases, showing a bigger impact of the program. </a:t>
            </a:r>
          </a:p>
          <a:p>
            <a:pPr marL="640594" lvl="1" indent="-174708" defTabSz="931774">
              <a:buFontTx/>
              <a:buChar char="-"/>
              <a:defRPr/>
            </a:pPr>
            <a:endParaRPr lang="en-US" baseline="0" dirty="0"/>
          </a:p>
        </p:txBody>
      </p:sp>
      <p:sp>
        <p:nvSpPr>
          <p:cNvPr id="4" name="Slide Number Placeholder 3"/>
          <p:cNvSpPr>
            <a:spLocks noGrp="1"/>
          </p:cNvSpPr>
          <p:nvPr>
            <p:ph type="sldNum" sz="quarter" idx="5"/>
          </p:nvPr>
        </p:nvSpPr>
        <p:spPr/>
        <p:txBody>
          <a:bodyPr/>
          <a:lstStyle/>
          <a:p>
            <a:pPr defTabSz="931774">
              <a:defRPr/>
            </a:pPr>
            <a:fld id="{30AAA7A2-F90B-415B-A7F6-31EED40695A7}" type="slidenum">
              <a:rPr lang="en-US">
                <a:solidFill>
                  <a:prstClr val="black"/>
                </a:solidFill>
                <a:latin typeface="Calibri" panose="020F0502020204030204"/>
              </a:rPr>
              <a:pPr defTabSz="931774">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2065205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study CAB research committee participated in the data analysis process where each node that emerged were read and grouped into subthemes by smaller groups of CAB research committee members. Then the group moved on to a second node. There were small group discussions and then each node was discussed as a larger group to make sure the entire CAB research committee was in agreement with the main themes and the sub-themes that emerged.</a:t>
            </a:r>
          </a:p>
        </p:txBody>
      </p:sp>
      <p:sp>
        <p:nvSpPr>
          <p:cNvPr id="4" name="Slide Number Placeholder 3"/>
          <p:cNvSpPr>
            <a:spLocks noGrp="1"/>
          </p:cNvSpPr>
          <p:nvPr>
            <p:ph type="sldNum" sz="quarter" idx="5"/>
          </p:nvPr>
        </p:nvSpPr>
        <p:spPr/>
        <p:txBody>
          <a:bodyPr/>
          <a:lstStyle/>
          <a:p>
            <a:fld id="{F93199CD-3E1B-4AE6-990F-76F925F5EA9F}" type="slidenum">
              <a:rPr lang="en-US" smtClean="0"/>
              <a:t>17</a:t>
            </a:fld>
            <a:endParaRPr lang="en-US" dirty="0"/>
          </a:p>
        </p:txBody>
      </p:sp>
    </p:spTree>
    <p:extLst>
      <p:ext uri="{BB962C8B-B14F-4D97-AF65-F5344CB8AC3E}">
        <p14:creationId xmlns:p14="http://schemas.microsoft.com/office/powerpoint/2010/main" val="3798275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Send node document of all the recommendations</a:t>
            </a:r>
          </a:p>
        </p:txBody>
      </p:sp>
      <p:sp>
        <p:nvSpPr>
          <p:cNvPr id="4" name="Slide Number Placeholder 3"/>
          <p:cNvSpPr>
            <a:spLocks noGrp="1"/>
          </p:cNvSpPr>
          <p:nvPr>
            <p:ph type="sldNum" sz="quarter" idx="5"/>
          </p:nvPr>
        </p:nvSpPr>
        <p:spPr/>
        <p:txBody>
          <a:bodyPr/>
          <a:lstStyle/>
          <a:p>
            <a:fld id="{F93199CD-3E1B-4AE6-990F-76F925F5EA9F}" type="slidenum">
              <a:rPr lang="en-US" smtClean="0"/>
              <a:t>18</a:t>
            </a:fld>
            <a:endParaRPr lang="en-US" dirty="0"/>
          </a:p>
        </p:txBody>
      </p:sp>
    </p:spTree>
    <p:extLst>
      <p:ext uri="{BB962C8B-B14F-4D97-AF65-F5344CB8AC3E}">
        <p14:creationId xmlns:p14="http://schemas.microsoft.com/office/powerpoint/2010/main" val="1898174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theme included:</a:t>
            </a:r>
          </a:p>
          <a:p>
            <a:pPr lvl="0"/>
            <a:r>
              <a:rPr lang="en-US" dirty="0"/>
              <a:t>Lo cultural: upbringing, mindset, the custom of eating together; perspective on the role of food; self-motivation (</a:t>
            </a:r>
            <a:r>
              <a:rPr lang="en-US" dirty="0" err="1"/>
              <a:t>falta</a:t>
            </a:r>
            <a:r>
              <a:rPr lang="en-US" dirty="0"/>
              <a:t> de) (not able to take care of yourself because of taking care of others); self-blame = cultural blame</a:t>
            </a:r>
          </a:p>
          <a:p>
            <a:pPr lvl="0"/>
            <a:r>
              <a:rPr lang="en-US" dirty="0"/>
              <a:t>Duality of state of mind: negativity vs. positivity = stress; mentality of how they perceive things could be positive or negative</a:t>
            </a:r>
          </a:p>
          <a:p>
            <a:pPr lvl="0"/>
            <a:r>
              <a:rPr lang="en-US" dirty="0"/>
              <a:t>Mi </a:t>
            </a:r>
            <a:r>
              <a:rPr lang="en-US" dirty="0" err="1"/>
              <a:t>reto</a:t>
            </a:r>
            <a:r>
              <a:rPr lang="en-US" dirty="0"/>
              <a:t>: owning the barriers</a:t>
            </a:r>
          </a:p>
          <a:p>
            <a:pPr lvl="0"/>
            <a:r>
              <a:rPr lang="en-US" dirty="0"/>
              <a:t>Gender perspective: role of women (recognizing the choice they make in deciding to take care of others); taking care of grandkids</a:t>
            </a:r>
          </a:p>
          <a:p>
            <a:pPr lvl="0"/>
            <a:r>
              <a:rPr lang="en-US" dirty="0"/>
              <a:t>Lack of motivation: lack of self-control; inability to take recommendations</a:t>
            </a:r>
          </a:p>
          <a:p>
            <a:pPr lvl="0"/>
            <a:r>
              <a:rPr lang="en-US" dirty="0"/>
              <a:t>Tension between should and want</a:t>
            </a:r>
          </a:p>
          <a:p>
            <a:pPr lvl="0"/>
            <a:r>
              <a:rPr lang="en-US" dirty="0"/>
              <a:t>Equating oneself with bad behavior: “I am </a:t>
            </a:r>
            <a:r>
              <a:rPr lang="en-US" dirty="0" err="1"/>
              <a:t>gula</a:t>
            </a:r>
            <a:r>
              <a:rPr lang="en-US" dirty="0"/>
              <a:t>” or “No </a:t>
            </a:r>
            <a:r>
              <a:rPr lang="en-US" dirty="0" err="1"/>
              <a:t>tengo</a:t>
            </a:r>
            <a:r>
              <a:rPr lang="en-US" dirty="0"/>
              <a:t> </a:t>
            </a:r>
            <a:r>
              <a:rPr lang="en-US" dirty="0" err="1"/>
              <a:t>tolerancia</a:t>
            </a:r>
            <a:r>
              <a:rPr lang="en-US" dirty="0"/>
              <a:t>” </a:t>
            </a:r>
          </a:p>
          <a:p>
            <a:pPr lvl="0"/>
            <a:r>
              <a:rPr lang="en-US" dirty="0"/>
              <a:t>Benefits of sacrificing are too hard: Too far away; “What’s the point”</a:t>
            </a:r>
          </a:p>
          <a:p>
            <a:pPr lvl="0"/>
            <a:r>
              <a:rPr lang="en-US" dirty="0"/>
              <a:t>Sense that you cannot get good medical services</a:t>
            </a: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19</a:t>
            </a:fld>
            <a:endParaRPr lang="en-US" dirty="0"/>
          </a:p>
        </p:txBody>
      </p:sp>
    </p:spTree>
    <p:extLst>
      <p:ext uri="{BB962C8B-B14F-4D97-AF65-F5344CB8AC3E}">
        <p14:creationId xmlns:p14="http://schemas.microsoft.com/office/powerpoint/2010/main" val="958479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7AAD2A-EC05-4C48-999E-08CC8AC9A284}" type="slidenum">
              <a:rPr lang="en-US" smtClean="0"/>
              <a:t>2</a:t>
            </a:fld>
            <a:endParaRPr lang="en-US"/>
          </a:p>
        </p:txBody>
      </p:sp>
    </p:spTree>
    <p:extLst>
      <p:ext uri="{BB962C8B-B14F-4D97-AF65-F5344CB8AC3E}">
        <p14:creationId xmlns:p14="http://schemas.microsoft.com/office/powerpoint/2010/main" val="1850900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theme included:</a:t>
            </a:r>
          </a:p>
          <a:p>
            <a:pPr lvl="0"/>
            <a:r>
              <a:rPr lang="en-US" b="1" dirty="0"/>
              <a:t>Lo cultural</a:t>
            </a:r>
            <a:r>
              <a:rPr lang="en-US" dirty="0"/>
              <a:t>: upbringing, mindset, the custom of eating together; perspective on the role of food; self-motivation (</a:t>
            </a:r>
            <a:r>
              <a:rPr lang="en-US" dirty="0" err="1"/>
              <a:t>falta</a:t>
            </a:r>
            <a:r>
              <a:rPr lang="en-US" dirty="0"/>
              <a:t> de) (not able to take care of yourself because of taking care of others); self-blame = cultural blame</a:t>
            </a:r>
          </a:p>
          <a:p>
            <a:pPr lvl="0"/>
            <a:r>
              <a:rPr lang="en-US" b="1" dirty="0"/>
              <a:t>Duality of state of mind</a:t>
            </a:r>
            <a:r>
              <a:rPr lang="en-US" dirty="0"/>
              <a:t>: negativity vs. positivity = stress; mentality of how they perceive things could be positive or negative</a:t>
            </a:r>
          </a:p>
          <a:p>
            <a:pPr lvl="0"/>
            <a:r>
              <a:rPr lang="en-US" dirty="0"/>
              <a:t>Mi </a:t>
            </a:r>
            <a:r>
              <a:rPr lang="en-US" dirty="0" err="1"/>
              <a:t>reto</a:t>
            </a:r>
            <a:r>
              <a:rPr lang="en-US" dirty="0"/>
              <a:t>: owning the barriers</a:t>
            </a:r>
          </a:p>
          <a:p>
            <a:pPr lvl="0"/>
            <a:r>
              <a:rPr lang="en-US" b="1" dirty="0"/>
              <a:t>Gender roles/perspective</a:t>
            </a:r>
            <a:r>
              <a:rPr lang="en-US" dirty="0"/>
              <a:t>: role of women (recognizing the choice they make in deciding to take care of others); taking care of grandkids</a:t>
            </a:r>
          </a:p>
          <a:p>
            <a:pPr lvl="0"/>
            <a:r>
              <a:rPr lang="en-US" dirty="0"/>
              <a:t>Lack of motivation: lack of self-control; inability to take recommendations</a:t>
            </a:r>
          </a:p>
          <a:p>
            <a:pPr lvl="0"/>
            <a:r>
              <a:rPr lang="en-US" dirty="0"/>
              <a:t>Tension between should and want</a:t>
            </a:r>
          </a:p>
          <a:p>
            <a:pPr lvl="0"/>
            <a:r>
              <a:rPr lang="en-US" dirty="0"/>
              <a:t>Equating oneself with bad behavior: “I am </a:t>
            </a:r>
            <a:r>
              <a:rPr lang="en-US" dirty="0" err="1"/>
              <a:t>gula</a:t>
            </a:r>
            <a:r>
              <a:rPr lang="en-US" dirty="0"/>
              <a:t>” or “No </a:t>
            </a:r>
            <a:r>
              <a:rPr lang="en-US" dirty="0" err="1"/>
              <a:t>tengo</a:t>
            </a:r>
            <a:r>
              <a:rPr lang="en-US" dirty="0"/>
              <a:t> </a:t>
            </a:r>
            <a:r>
              <a:rPr lang="en-US" dirty="0" err="1"/>
              <a:t>tolerancia</a:t>
            </a:r>
            <a:r>
              <a:rPr lang="en-US" dirty="0"/>
              <a:t>” </a:t>
            </a:r>
          </a:p>
          <a:p>
            <a:pPr lvl="0"/>
            <a:r>
              <a:rPr lang="en-US" dirty="0"/>
              <a:t>Benefits of sacrificing are too hard: Too far away; “What’s the point”</a:t>
            </a:r>
          </a:p>
          <a:p>
            <a:pPr lvl="0"/>
            <a:r>
              <a:rPr lang="en-US" dirty="0"/>
              <a:t>Sense that you cannot get good medical services</a:t>
            </a: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20</a:t>
            </a:fld>
            <a:endParaRPr lang="en-US" dirty="0"/>
          </a:p>
        </p:txBody>
      </p:sp>
    </p:spTree>
    <p:extLst>
      <p:ext uri="{BB962C8B-B14F-4D97-AF65-F5344CB8AC3E}">
        <p14:creationId xmlns:p14="http://schemas.microsoft.com/office/powerpoint/2010/main" val="3281365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849" y="4473892"/>
            <a:ext cx="6097936" cy="4700769"/>
          </a:xfrm>
        </p:spPr>
        <p:txBody>
          <a:bodyPr/>
          <a:lstStyle/>
          <a:p>
            <a:pPr defTabSz="931774">
              <a:defRPr/>
            </a:pPr>
            <a:r>
              <a:rPr lang="en-US" dirty="0"/>
              <a:t>“</a:t>
            </a:r>
            <a:r>
              <a:rPr lang="en-US" dirty="0" err="1"/>
              <a:t>En</a:t>
            </a:r>
            <a:r>
              <a:rPr lang="en-US" dirty="0"/>
              <a:t> la </a:t>
            </a:r>
            <a:r>
              <a:rPr lang="en-US" dirty="0" err="1"/>
              <a:t>clase</a:t>
            </a:r>
            <a:r>
              <a:rPr lang="en-US" dirty="0"/>
              <a:t> de diabetes </a:t>
            </a:r>
            <a:r>
              <a:rPr lang="en-US" dirty="0" err="1"/>
              <a:t>yo</a:t>
            </a:r>
            <a:r>
              <a:rPr lang="en-US" dirty="0"/>
              <a:t> </a:t>
            </a:r>
            <a:r>
              <a:rPr lang="en-US" dirty="0" err="1"/>
              <a:t>tombama</a:t>
            </a:r>
            <a:r>
              <a:rPr lang="en-US" dirty="0"/>
              <a:t> </a:t>
            </a:r>
            <a:r>
              <a:rPr lang="en-US" dirty="0" err="1"/>
              <a:t>mucha</a:t>
            </a:r>
            <a:r>
              <a:rPr lang="en-US" dirty="0"/>
              <a:t> soda, Bueno para ser </a:t>
            </a:r>
            <a:r>
              <a:rPr lang="en-US" dirty="0" err="1"/>
              <a:t>diabetica</a:t>
            </a:r>
            <a:r>
              <a:rPr lang="en-US" dirty="0"/>
              <a:t> era </a:t>
            </a:r>
            <a:r>
              <a:rPr lang="en-US" dirty="0" err="1"/>
              <a:t>mucha</a:t>
            </a:r>
            <a:r>
              <a:rPr lang="en-US" dirty="0"/>
              <a:t> y </a:t>
            </a:r>
            <a:r>
              <a:rPr lang="en-US" dirty="0" err="1"/>
              <a:t>en</a:t>
            </a:r>
            <a:r>
              <a:rPr lang="en-US" dirty="0"/>
              <a:t> una de las </a:t>
            </a:r>
            <a:r>
              <a:rPr lang="en-US" dirty="0" err="1"/>
              <a:t>primeras</a:t>
            </a:r>
            <a:r>
              <a:rPr lang="en-US" dirty="0"/>
              <a:t> </a:t>
            </a:r>
            <a:r>
              <a:rPr lang="en-US" dirty="0" err="1"/>
              <a:t>clases</a:t>
            </a:r>
            <a:r>
              <a:rPr lang="en-US" dirty="0"/>
              <a:t> que tome </a:t>
            </a:r>
            <a:r>
              <a:rPr lang="en-US" dirty="0" err="1"/>
              <a:t>fue</a:t>
            </a:r>
            <a:r>
              <a:rPr lang="en-US" dirty="0"/>
              <a:t> una de las que </a:t>
            </a:r>
            <a:r>
              <a:rPr lang="en-US" dirty="0" err="1"/>
              <a:t>yo</a:t>
            </a:r>
            <a:r>
              <a:rPr lang="en-US" dirty="0"/>
              <a:t> </a:t>
            </a:r>
            <a:r>
              <a:rPr lang="en-US" dirty="0" err="1"/>
              <a:t>senti</a:t>
            </a:r>
            <a:r>
              <a:rPr lang="en-US" dirty="0"/>
              <a:t> que me </a:t>
            </a:r>
            <a:r>
              <a:rPr lang="en-US" dirty="0" err="1"/>
              <a:t>ayudo</a:t>
            </a:r>
            <a:r>
              <a:rPr lang="en-US" dirty="0"/>
              <a:t> </a:t>
            </a:r>
            <a:r>
              <a:rPr lang="en-US" dirty="0" err="1"/>
              <a:t>mucho</a:t>
            </a:r>
            <a:r>
              <a:rPr lang="en-US" dirty="0"/>
              <a:t> </a:t>
            </a:r>
            <a:r>
              <a:rPr lang="en-US" dirty="0" err="1"/>
              <a:t>porque</a:t>
            </a:r>
            <a:r>
              <a:rPr lang="en-US" dirty="0"/>
              <a:t> </a:t>
            </a:r>
            <a:r>
              <a:rPr lang="en-US" dirty="0" err="1"/>
              <a:t>nomas</a:t>
            </a:r>
            <a:r>
              <a:rPr lang="en-US" dirty="0"/>
              <a:t> </a:t>
            </a:r>
            <a:r>
              <a:rPr lang="en-US" dirty="0" err="1"/>
              <a:t>cuando</a:t>
            </a:r>
            <a:r>
              <a:rPr lang="en-US" dirty="0"/>
              <a:t> </a:t>
            </a:r>
            <a:r>
              <a:rPr lang="en-US" dirty="0" err="1"/>
              <a:t>nos</a:t>
            </a:r>
            <a:r>
              <a:rPr lang="en-US" dirty="0"/>
              <a:t> </a:t>
            </a:r>
            <a:r>
              <a:rPr lang="en-US" dirty="0" err="1"/>
              <a:t>ensenaba</a:t>
            </a:r>
            <a:r>
              <a:rPr lang="en-US" dirty="0"/>
              <a:t> el </a:t>
            </a:r>
            <a:r>
              <a:rPr lang="en-US" dirty="0" err="1"/>
              <a:t>bote</a:t>
            </a:r>
            <a:r>
              <a:rPr lang="en-US" dirty="0"/>
              <a:t> de las sodas y </a:t>
            </a:r>
            <a:r>
              <a:rPr lang="en-US" dirty="0" err="1"/>
              <a:t>veia</a:t>
            </a:r>
            <a:r>
              <a:rPr lang="en-US" dirty="0"/>
              <a:t> el </a:t>
            </a:r>
            <a:r>
              <a:rPr lang="en-US" dirty="0" err="1"/>
              <a:t>azucar</a:t>
            </a:r>
            <a:r>
              <a:rPr lang="en-US" dirty="0"/>
              <a:t> no se me </a:t>
            </a:r>
            <a:r>
              <a:rPr lang="en-US" dirty="0" err="1"/>
              <a:t>quita</a:t>
            </a:r>
            <a:r>
              <a:rPr lang="en-US" dirty="0"/>
              <a:t> de mi </a:t>
            </a:r>
            <a:r>
              <a:rPr lang="en-US" dirty="0" err="1"/>
              <a:t>mente</a:t>
            </a:r>
            <a:r>
              <a:rPr lang="en-US" dirty="0"/>
              <a:t> y </a:t>
            </a:r>
            <a:r>
              <a:rPr lang="en-US" dirty="0" err="1"/>
              <a:t>cuando</a:t>
            </a:r>
            <a:r>
              <a:rPr lang="en-US" dirty="0"/>
              <a:t> </a:t>
            </a:r>
            <a:r>
              <a:rPr lang="en-US" dirty="0" err="1"/>
              <a:t>quiero</a:t>
            </a:r>
            <a:r>
              <a:rPr lang="en-US" dirty="0"/>
              <a:t> </a:t>
            </a:r>
            <a:r>
              <a:rPr lang="en-US" dirty="0" err="1"/>
              <a:t>agarrar</a:t>
            </a:r>
            <a:r>
              <a:rPr lang="en-US" dirty="0"/>
              <a:t> una </a:t>
            </a:r>
            <a:r>
              <a:rPr lang="en-US" dirty="0" err="1"/>
              <a:t>soad</a:t>
            </a:r>
            <a:r>
              <a:rPr lang="en-US" dirty="0"/>
              <a:t> </a:t>
            </a:r>
            <a:r>
              <a:rPr lang="en-US" dirty="0" err="1"/>
              <a:t>pienso</a:t>
            </a:r>
            <a:r>
              <a:rPr lang="en-US" dirty="0"/>
              <a:t> y me </a:t>
            </a:r>
            <a:r>
              <a:rPr lang="en-US" dirty="0" err="1"/>
              <a:t>compro</a:t>
            </a:r>
            <a:r>
              <a:rPr lang="en-US" dirty="0"/>
              <a:t> una </a:t>
            </a:r>
            <a:r>
              <a:rPr lang="en-US" dirty="0" err="1"/>
              <a:t>chiquitito</a:t>
            </a:r>
            <a:r>
              <a:rPr lang="en-US" dirty="0"/>
              <a:t> y </a:t>
            </a:r>
            <a:r>
              <a:rPr lang="en-US" dirty="0" err="1"/>
              <a:t>entonces</a:t>
            </a:r>
            <a:r>
              <a:rPr lang="en-US" dirty="0"/>
              <a:t> </a:t>
            </a:r>
            <a:r>
              <a:rPr lang="en-US" dirty="0" err="1"/>
              <a:t>fue</a:t>
            </a:r>
            <a:r>
              <a:rPr lang="en-US" dirty="0"/>
              <a:t> una </a:t>
            </a:r>
            <a:r>
              <a:rPr lang="en-US" dirty="0" err="1"/>
              <a:t>herramienta</a:t>
            </a:r>
            <a:r>
              <a:rPr lang="en-US" dirty="0"/>
              <a:t> que me </a:t>
            </a:r>
            <a:r>
              <a:rPr lang="en-US" dirty="0" err="1"/>
              <a:t>presentaron</a:t>
            </a:r>
            <a:r>
              <a:rPr lang="en-US" dirty="0"/>
              <a:t> que me </a:t>
            </a:r>
            <a:r>
              <a:rPr lang="en-US" dirty="0" err="1"/>
              <a:t>esta</a:t>
            </a:r>
            <a:r>
              <a:rPr lang="en-US" dirty="0"/>
              <a:t> </a:t>
            </a:r>
            <a:r>
              <a:rPr lang="en-US" dirty="0" err="1"/>
              <a:t>ayudanado</a:t>
            </a:r>
            <a:r>
              <a:rPr lang="en-US" dirty="0"/>
              <a:t> </a:t>
            </a:r>
            <a:r>
              <a:rPr lang="en-US" dirty="0" err="1"/>
              <a:t>en</a:t>
            </a:r>
            <a:r>
              <a:rPr lang="en-US" dirty="0"/>
              <a:t> que </a:t>
            </a:r>
            <a:r>
              <a:rPr lang="en-US" dirty="0" err="1"/>
              <a:t>aspecto</a:t>
            </a:r>
            <a:r>
              <a:rPr lang="en-US" dirty="0"/>
              <a:t> </a:t>
            </a:r>
            <a:r>
              <a:rPr lang="en-US" dirty="0" err="1"/>
              <a:t>emocional</a:t>
            </a:r>
            <a:r>
              <a:rPr lang="en-US" dirty="0"/>
              <a:t> por que se que me </a:t>
            </a:r>
            <a:r>
              <a:rPr lang="en-US" dirty="0" err="1"/>
              <a:t>hace</a:t>
            </a:r>
            <a:r>
              <a:rPr lang="en-US" dirty="0"/>
              <a:t> </a:t>
            </a:r>
            <a:r>
              <a:rPr lang="en-US" dirty="0" err="1"/>
              <a:t>dano</a:t>
            </a:r>
            <a:r>
              <a:rPr lang="en-US" dirty="0"/>
              <a:t> y </a:t>
            </a:r>
            <a:r>
              <a:rPr lang="en-US" dirty="0" err="1"/>
              <a:t>dejar</a:t>
            </a:r>
            <a:r>
              <a:rPr lang="en-US" dirty="0"/>
              <a:t> de </a:t>
            </a:r>
            <a:r>
              <a:rPr lang="en-US" dirty="0" err="1"/>
              <a:t>tomarla</a:t>
            </a:r>
            <a:r>
              <a:rPr lang="en-US" dirty="0"/>
              <a:t> para </a:t>
            </a:r>
            <a:r>
              <a:rPr lang="en-US" dirty="0" err="1"/>
              <a:t>yo</a:t>
            </a:r>
            <a:r>
              <a:rPr lang="en-US" dirty="0"/>
              <a:t> </a:t>
            </a:r>
            <a:r>
              <a:rPr lang="en-US" dirty="0" err="1"/>
              <a:t>estar</a:t>
            </a:r>
            <a:r>
              <a:rPr lang="en-US" dirty="0"/>
              <a:t> major que es ser mas </a:t>
            </a:r>
            <a:r>
              <a:rPr lang="en-US" dirty="0" err="1"/>
              <a:t>positiva</a:t>
            </a:r>
            <a:r>
              <a:rPr lang="en-US" dirty="0"/>
              <a:t>.”</a:t>
            </a:r>
          </a:p>
          <a:p>
            <a:endParaRPr lang="en-US" dirty="0"/>
          </a:p>
          <a:p>
            <a:r>
              <a:rPr lang="en-US" dirty="0"/>
              <a:t>Subthemes to emerge:</a:t>
            </a:r>
          </a:p>
          <a:p>
            <a:pPr lvl="0"/>
            <a:r>
              <a:rPr lang="en-US" dirty="0"/>
              <a:t>Physical Activity:  exercise, dancing, walking, going to gym, cycling, yoga etc.</a:t>
            </a:r>
          </a:p>
          <a:p>
            <a:pPr lvl="0"/>
            <a:r>
              <a:rPr lang="en-US" dirty="0"/>
              <a:t>Relaxation Techniques: breathing techniques, mindfulness practice, positive thinking, tai Chi,</a:t>
            </a:r>
          </a:p>
          <a:p>
            <a:pPr lvl="0"/>
            <a:r>
              <a:rPr lang="en-US" dirty="0"/>
              <a:t>Distraction: reading, casino, crafts, listening to music, reading books</a:t>
            </a:r>
          </a:p>
          <a:p>
            <a:pPr lvl="0"/>
            <a:r>
              <a:rPr lang="en-US" dirty="0"/>
              <a:t>Healthcare resources: attending doctor’s visits; follow up with doctor’s indications; take medications as prescribed; medication delivery; access to clinic, doctors, labs, therapy, and prevention services at an affordable cost</a:t>
            </a:r>
          </a:p>
          <a:p>
            <a:pPr lvl="0"/>
            <a:r>
              <a:rPr lang="en-US" dirty="0"/>
              <a:t>Community services: support groups, nutrition assessments, diabetes classes</a:t>
            </a:r>
          </a:p>
          <a:p>
            <a:pPr lvl="0"/>
            <a:r>
              <a:rPr lang="en-US" dirty="0"/>
              <a:t>Behavior change: Visual aids to promote behavior change (amount of sugar in soda); connection with dietary change and types of food leading to healthy eating; Modifying cooking habits; checking blood sugar; following a better selection of eating and drinking options (stages of change).</a:t>
            </a:r>
          </a:p>
          <a:p>
            <a:pPr lvl="0"/>
            <a:r>
              <a:rPr lang="en-US" dirty="0"/>
              <a:t>Incentives/setting goals: going on a trip as a reward for losing weight; losing weight in order to complete an activity or task like climbing a mountain.</a:t>
            </a:r>
          </a:p>
          <a:p>
            <a:pPr lvl="0"/>
            <a:r>
              <a:rPr lang="en-US" dirty="0" err="1"/>
              <a:t>Fuerza</a:t>
            </a:r>
            <a:r>
              <a:rPr lang="en-US" dirty="0"/>
              <a:t> de </a:t>
            </a:r>
            <a:r>
              <a:rPr lang="en-US" dirty="0" err="1"/>
              <a:t>voluntad</a:t>
            </a:r>
            <a:r>
              <a:rPr lang="en-US" dirty="0"/>
              <a:t>: will power, self motivation, techniques are shared and expressed with the desired change outcome.</a:t>
            </a: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21</a:t>
            </a:fld>
            <a:endParaRPr lang="en-US" dirty="0"/>
          </a:p>
        </p:txBody>
      </p:sp>
    </p:spTree>
    <p:extLst>
      <p:ext uri="{BB962C8B-B14F-4D97-AF65-F5344CB8AC3E}">
        <p14:creationId xmlns:p14="http://schemas.microsoft.com/office/powerpoint/2010/main" val="2226391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356074"/>
          </a:xfrm>
        </p:spPr>
        <p:txBody>
          <a:bodyPr/>
          <a:lstStyle/>
          <a:p>
            <a:r>
              <a:rPr lang="en-US" dirty="0"/>
              <a:t>Subthemes to emerge:</a:t>
            </a:r>
          </a:p>
          <a:p>
            <a:pPr lvl="0"/>
            <a:r>
              <a:rPr lang="en-US" dirty="0"/>
              <a:t>Physical Activity:  exercise, dancing, walking, going to gym, cycling, yoga etc.</a:t>
            </a:r>
          </a:p>
          <a:p>
            <a:pPr lvl="0"/>
            <a:r>
              <a:rPr lang="en-US" dirty="0"/>
              <a:t>Relaxation Techniques: breathing techniques, mindfulness practice, positive thinking, tai Chi,</a:t>
            </a:r>
          </a:p>
          <a:p>
            <a:pPr lvl="0"/>
            <a:r>
              <a:rPr lang="en-US" dirty="0"/>
              <a:t>Distraction: reading, casino, crafts, listening to music, reading books</a:t>
            </a:r>
          </a:p>
          <a:p>
            <a:pPr lvl="0"/>
            <a:r>
              <a:rPr lang="en-US" dirty="0"/>
              <a:t>Healthcare resources: attending doctor’s visits; follow up with doctor’s indications; take medications as prescribed; medication delivery; access to clinic, doctors, labs, therapy, and prevention services at an affordable cost</a:t>
            </a:r>
          </a:p>
          <a:p>
            <a:pPr lvl="0"/>
            <a:r>
              <a:rPr lang="en-US" dirty="0"/>
              <a:t>Community services: support groups, nutrition assessments, diabetes classes</a:t>
            </a:r>
          </a:p>
          <a:p>
            <a:pPr lvl="0"/>
            <a:r>
              <a:rPr lang="en-US" dirty="0"/>
              <a:t>Behavior change: Visual aids to promote behavior change (amount of sugar in soda); connection with dietary change and types of food leading to healthy eating; Modifying cooking habits; checking blood sugar; following a better selection of eating and drinking options (stages of change).</a:t>
            </a:r>
          </a:p>
          <a:p>
            <a:pPr lvl="0"/>
            <a:r>
              <a:rPr lang="en-US" dirty="0"/>
              <a:t>Incentives/setting goals: going on a trip as a reward for losing weight; losing weight in order to complete an activity or task like climbing a mountain.</a:t>
            </a:r>
          </a:p>
          <a:p>
            <a:pPr lvl="0"/>
            <a:r>
              <a:rPr lang="en-US" dirty="0" err="1"/>
              <a:t>Fuerza</a:t>
            </a:r>
            <a:r>
              <a:rPr lang="en-US" dirty="0"/>
              <a:t> de </a:t>
            </a:r>
            <a:r>
              <a:rPr lang="en-US" dirty="0" err="1"/>
              <a:t>voluntad</a:t>
            </a:r>
            <a:r>
              <a:rPr lang="en-US" dirty="0"/>
              <a:t>: will power, self motivation, techniques are shared and expressed with the desired change outcome.</a:t>
            </a: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22</a:t>
            </a:fld>
            <a:endParaRPr lang="en-US" dirty="0"/>
          </a:p>
        </p:txBody>
      </p:sp>
    </p:spTree>
    <p:extLst>
      <p:ext uri="{BB962C8B-B14F-4D97-AF65-F5344CB8AC3E}">
        <p14:creationId xmlns:p14="http://schemas.microsoft.com/office/powerpoint/2010/main" val="26428219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509" y="4473892"/>
            <a:ext cx="6142446" cy="4745039"/>
          </a:xfrm>
        </p:spPr>
        <p:txBody>
          <a:bodyPr/>
          <a:lstStyle/>
          <a:p>
            <a:r>
              <a:rPr lang="en-US" sz="1400" dirty="0"/>
              <a:t>Subthemes to emerge:</a:t>
            </a:r>
          </a:p>
          <a:p>
            <a:pPr lvl="0"/>
            <a:r>
              <a:rPr lang="en-US" sz="1400" dirty="0"/>
              <a:t>Gratefulness/gratitude/appreciation</a:t>
            </a:r>
          </a:p>
          <a:p>
            <a:pPr lvl="0"/>
            <a:r>
              <a:rPr lang="en-US" sz="1400" dirty="0"/>
              <a:t>Motivational: phone calls </a:t>
            </a:r>
          </a:p>
          <a:p>
            <a:pPr lvl="0"/>
            <a:r>
              <a:rPr lang="en-US" sz="1400" dirty="0"/>
              <a:t>Trust: “Nos </a:t>
            </a:r>
            <a:r>
              <a:rPr lang="en-US" sz="1400" dirty="0" err="1"/>
              <a:t>sentimos</a:t>
            </a:r>
            <a:r>
              <a:rPr lang="en-US" sz="1400" dirty="0"/>
              <a:t> con </a:t>
            </a:r>
            <a:r>
              <a:rPr lang="en-US" sz="1400" dirty="0" err="1"/>
              <a:t>mucha</a:t>
            </a:r>
            <a:r>
              <a:rPr lang="en-US" sz="1400" dirty="0"/>
              <a:t> </a:t>
            </a:r>
            <a:r>
              <a:rPr lang="en-US" sz="1400" dirty="0" err="1"/>
              <a:t>confianza</a:t>
            </a:r>
            <a:r>
              <a:rPr lang="en-US" sz="1400" dirty="0"/>
              <a:t> con </a:t>
            </a:r>
            <a:r>
              <a:rPr lang="en-US" sz="1400" dirty="0" err="1"/>
              <a:t>usted</a:t>
            </a:r>
            <a:r>
              <a:rPr lang="en-US" sz="1400" dirty="0"/>
              <a:t>”; trusting relationship; inspires hope and caring in the individual this allows for trust and bond with the CHW</a:t>
            </a:r>
          </a:p>
          <a:p>
            <a:pPr lvl="0"/>
            <a:r>
              <a:rPr lang="en-US" sz="1400" dirty="0"/>
              <a:t>Informational</a:t>
            </a:r>
          </a:p>
          <a:p>
            <a:pPr lvl="0"/>
            <a:r>
              <a:rPr lang="en-US" sz="1400" dirty="0"/>
              <a:t>Controlling stress: creates a calm environment; relaxation techniques</a:t>
            </a:r>
          </a:p>
          <a:p>
            <a:pPr lvl="0"/>
            <a:r>
              <a:rPr lang="en-US" sz="1400" dirty="0"/>
              <a:t>Resources: prevention/treatment; education about existing resources and how to access them; link to resources/bridge; facilitates access to resources; presence of the CHW is the resource</a:t>
            </a:r>
          </a:p>
          <a:p>
            <a:pPr lvl="0"/>
            <a:r>
              <a:rPr lang="en-US" sz="1400" dirty="0"/>
              <a:t>El </a:t>
            </a:r>
            <a:r>
              <a:rPr lang="en-US" sz="1400" dirty="0" err="1"/>
              <a:t>poder</a:t>
            </a:r>
            <a:r>
              <a:rPr lang="en-US" sz="1400" dirty="0"/>
              <a:t> de </a:t>
            </a:r>
            <a:r>
              <a:rPr lang="en-US" sz="1400" dirty="0" err="1"/>
              <a:t>hablar</a:t>
            </a:r>
            <a:r>
              <a:rPr lang="en-US" sz="1400" dirty="0"/>
              <a:t>: someone that listened to them; participants have a lot to say; participants talked with the CHW and came up with solutions;    </a:t>
            </a:r>
          </a:p>
          <a:p>
            <a:pPr lvl="0"/>
            <a:r>
              <a:rPr lang="en-US" sz="1400" dirty="0"/>
              <a:t>Change agent: change perspective; providing hope and light at the end of the tunnel.</a:t>
            </a:r>
          </a:p>
          <a:p>
            <a:pPr lvl="0"/>
            <a:r>
              <a:rPr lang="en-US" sz="1400" dirty="0"/>
              <a:t>Empowering: different from motivation, empowerment more about concrete skills and knowledge</a:t>
            </a:r>
          </a:p>
          <a:p>
            <a:pPr lvl="0"/>
            <a:r>
              <a:rPr lang="en-US" sz="1400" dirty="0"/>
              <a:t>Sense of comfort: caring; CHWs take the time; relief of having someone to talk to/emotional support; supporter; problem solver; ongoing follow up and continuous problem solver; emotional release; life saver; help overcome emotional crisis.</a:t>
            </a:r>
          </a:p>
          <a:p>
            <a:endParaRPr lang="en-US" sz="1400" dirty="0"/>
          </a:p>
        </p:txBody>
      </p:sp>
      <p:sp>
        <p:nvSpPr>
          <p:cNvPr id="4" name="Slide Number Placeholder 3"/>
          <p:cNvSpPr>
            <a:spLocks noGrp="1"/>
          </p:cNvSpPr>
          <p:nvPr>
            <p:ph type="sldNum" sz="quarter" idx="5"/>
          </p:nvPr>
        </p:nvSpPr>
        <p:spPr/>
        <p:txBody>
          <a:bodyPr/>
          <a:lstStyle/>
          <a:p>
            <a:fld id="{F93199CD-3E1B-4AE6-990F-76F925F5EA9F}" type="slidenum">
              <a:rPr lang="en-US" smtClean="0"/>
              <a:t>23</a:t>
            </a:fld>
            <a:endParaRPr lang="en-US" dirty="0"/>
          </a:p>
        </p:txBody>
      </p:sp>
    </p:spTree>
    <p:extLst>
      <p:ext uri="{BB962C8B-B14F-4D97-AF65-F5344CB8AC3E}">
        <p14:creationId xmlns:p14="http://schemas.microsoft.com/office/powerpoint/2010/main" val="77008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1722" y="4473892"/>
            <a:ext cx="6287105" cy="4822508"/>
          </a:xfrm>
        </p:spPr>
        <p:txBody>
          <a:bodyPr/>
          <a:lstStyle/>
          <a:p>
            <a:r>
              <a:rPr lang="en-US" sz="1400" dirty="0"/>
              <a:t>Subthemes to emerge:</a:t>
            </a:r>
          </a:p>
          <a:p>
            <a:pPr lvl="0"/>
            <a:r>
              <a:rPr lang="en-US" sz="1400" dirty="0"/>
              <a:t>Gratefulness/gratitude/appreciation</a:t>
            </a:r>
          </a:p>
          <a:p>
            <a:pPr lvl="0"/>
            <a:r>
              <a:rPr lang="en-US" sz="1400" dirty="0"/>
              <a:t>Motivational: phone calls </a:t>
            </a:r>
          </a:p>
          <a:p>
            <a:pPr lvl="0"/>
            <a:r>
              <a:rPr lang="en-US" sz="1400" dirty="0"/>
              <a:t>Trust: “Nos </a:t>
            </a:r>
            <a:r>
              <a:rPr lang="en-US" sz="1400" dirty="0" err="1"/>
              <a:t>sentimos</a:t>
            </a:r>
            <a:r>
              <a:rPr lang="en-US" sz="1400" dirty="0"/>
              <a:t> con </a:t>
            </a:r>
            <a:r>
              <a:rPr lang="en-US" sz="1400" dirty="0" err="1"/>
              <a:t>mucha</a:t>
            </a:r>
            <a:r>
              <a:rPr lang="en-US" sz="1400" dirty="0"/>
              <a:t> </a:t>
            </a:r>
            <a:r>
              <a:rPr lang="en-US" sz="1400" dirty="0" err="1"/>
              <a:t>confianza</a:t>
            </a:r>
            <a:r>
              <a:rPr lang="en-US" sz="1400" dirty="0"/>
              <a:t> con </a:t>
            </a:r>
            <a:r>
              <a:rPr lang="en-US" sz="1400" dirty="0" err="1"/>
              <a:t>usted</a:t>
            </a:r>
            <a:r>
              <a:rPr lang="en-US" sz="1400" dirty="0"/>
              <a:t>”; trusting relationship; inspires hope and caring in the individual this allows for trust and bond with the CHW</a:t>
            </a:r>
          </a:p>
          <a:p>
            <a:pPr lvl="0"/>
            <a:r>
              <a:rPr lang="en-US" sz="1400" dirty="0"/>
              <a:t>Informational</a:t>
            </a:r>
          </a:p>
          <a:p>
            <a:pPr lvl="0"/>
            <a:r>
              <a:rPr lang="en-US" sz="1400" dirty="0"/>
              <a:t>Controlling stress: creates a calm environment; relaxation techniques</a:t>
            </a:r>
          </a:p>
          <a:p>
            <a:pPr lvl="0"/>
            <a:r>
              <a:rPr lang="en-US" sz="1400" dirty="0"/>
              <a:t>Resources: prevention/treatment; education about existing resources and how to access them; link to resources/bridge; facilitates access to resources; presence of the CHW is the resource</a:t>
            </a:r>
          </a:p>
          <a:p>
            <a:pPr lvl="0"/>
            <a:r>
              <a:rPr lang="en-US" sz="1400" dirty="0"/>
              <a:t>El </a:t>
            </a:r>
            <a:r>
              <a:rPr lang="en-US" sz="1400" dirty="0" err="1"/>
              <a:t>poder</a:t>
            </a:r>
            <a:r>
              <a:rPr lang="en-US" sz="1400" dirty="0"/>
              <a:t> de </a:t>
            </a:r>
            <a:r>
              <a:rPr lang="en-US" sz="1400" dirty="0" err="1"/>
              <a:t>hablar</a:t>
            </a:r>
            <a:r>
              <a:rPr lang="en-US" sz="1400" dirty="0"/>
              <a:t>: someone that listened to them; participants have a lot to say; participants talked with the CHW and came up with solutions;    </a:t>
            </a:r>
          </a:p>
          <a:p>
            <a:pPr lvl="0"/>
            <a:r>
              <a:rPr lang="en-US" sz="1400" dirty="0"/>
              <a:t>Change agent: change perspective; providing hope and light at the end of the tunnel.</a:t>
            </a:r>
          </a:p>
          <a:p>
            <a:pPr lvl="0"/>
            <a:r>
              <a:rPr lang="en-US" sz="1400" dirty="0"/>
              <a:t>Empowering: different from motivation, empowerment more about concrete skills and knowledge</a:t>
            </a:r>
          </a:p>
          <a:p>
            <a:pPr lvl="0"/>
            <a:r>
              <a:rPr lang="en-US" sz="1400" dirty="0"/>
              <a:t>Sense of comfort: caring; CHWs take the time; relief of having someone to talk to/emotional support; supporter; problem solver; ongoing follow up and continuous problem solver; emotional release; life saver; help overcome emotional crisis.</a:t>
            </a: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24</a:t>
            </a:fld>
            <a:endParaRPr lang="en-US" dirty="0"/>
          </a:p>
        </p:txBody>
      </p:sp>
    </p:spTree>
    <p:extLst>
      <p:ext uri="{BB962C8B-B14F-4D97-AF65-F5344CB8AC3E}">
        <p14:creationId xmlns:p14="http://schemas.microsoft.com/office/powerpoint/2010/main" val="341422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Other recommendations were:</a:t>
            </a:r>
          </a:p>
          <a:p>
            <a:endParaRPr lang="en-US" sz="1600" dirty="0"/>
          </a:p>
          <a:p>
            <a:pPr marL="174708" indent="-174708">
              <a:buFont typeface="Arial" panose="020B0604020202020204" pitchFamily="34" charset="0"/>
              <a:buChar char="•"/>
            </a:pPr>
            <a:r>
              <a:rPr lang="en-US" sz="1600" dirty="0"/>
              <a:t>Open the study up to more individuals in the community</a:t>
            </a:r>
          </a:p>
          <a:p>
            <a:pPr marL="174708" indent="-174708">
              <a:buFont typeface="Arial" panose="020B0604020202020204" pitchFamily="34" charset="0"/>
              <a:buChar char="•"/>
            </a:pPr>
            <a:r>
              <a:rPr lang="en-US" sz="1600" dirty="0"/>
              <a:t>Extending the program to family members including youth</a:t>
            </a:r>
          </a:p>
          <a:p>
            <a:pPr marL="174708" indent="-174708">
              <a:buFont typeface="Arial" panose="020B0604020202020204" pitchFamily="34" charset="0"/>
              <a:buChar char="•"/>
            </a:pPr>
            <a:endParaRPr lang="en-US" sz="1600" dirty="0"/>
          </a:p>
        </p:txBody>
      </p:sp>
      <p:sp>
        <p:nvSpPr>
          <p:cNvPr id="4" name="Slide Number Placeholder 3"/>
          <p:cNvSpPr>
            <a:spLocks noGrp="1"/>
          </p:cNvSpPr>
          <p:nvPr>
            <p:ph type="sldNum" sz="quarter" idx="5"/>
          </p:nvPr>
        </p:nvSpPr>
        <p:spPr/>
        <p:txBody>
          <a:bodyPr/>
          <a:lstStyle/>
          <a:p>
            <a:fld id="{F93199CD-3E1B-4AE6-990F-76F925F5EA9F}" type="slidenum">
              <a:rPr lang="en-US" smtClean="0"/>
              <a:t>25</a:t>
            </a:fld>
            <a:endParaRPr lang="en-US" dirty="0"/>
          </a:p>
        </p:txBody>
      </p:sp>
    </p:spTree>
    <p:extLst>
      <p:ext uri="{BB962C8B-B14F-4D97-AF65-F5344CB8AC3E}">
        <p14:creationId xmlns:p14="http://schemas.microsoft.com/office/powerpoint/2010/main" val="23411287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7AAD2A-EC05-4C48-999E-08CC8AC9A284}" type="slidenum">
              <a:rPr lang="en-US" smtClean="0"/>
              <a:t>26</a:t>
            </a:fld>
            <a:endParaRPr lang="en-US"/>
          </a:p>
        </p:txBody>
      </p:sp>
    </p:spTree>
    <p:extLst>
      <p:ext uri="{BB962C8B-B14F-4D97-AF65-F5344CB8AC3E}">
        <p14:creationId xmlns:p14="http://schemas.microsoft.com/office/powerpoint/2010/main" val="2519481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7AAD2A-EC05-4C48-999E-08CC8AC9A284}" type="slidenum">
              <a:rPr lang="en-US" smtClean="0"/>
              <a:t>27</a:t>
            </a:fld>
            <a:endParaRPr lang="en-US"/>
          </a:p>
        </p:txBody>
      </p:sp>
    </p:spTree>
    <p:extLst>
      <p:ext uri="{BB962C8B-B14F-4D97-AF65-F5344CB8AC3E}">
        <p14:creationId xmlns:p14="http://schemas.microsoft.com/office/powerpoint/2010/main" val="15939051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An effort by four University of Arizona students to provide information about the coronavirus to Tucson’s Spanish-speaking community has gained financial backing from the U.S. Centers for Disease Control and Prevention, along with city and county support.</a:t>
            </a:r>
          </a:p>
          <a:p>
            <a:endParaRPr lang="en-US" sz="1600" dirty="0"/>
          </a:p>
          <a:p>
            <a:r>
              <a:rPr lang="en-US" sz="1600" dirty="0"/>
              <a:t>Printing of the posters was supported by the college’s Commitment to Underserved People program and city council members Richard </a:t>
            </a:r>
            <a:r>
              <a:rPr lang="en-US" sz="1600" dirty="0" err="1"/>
              <a:t>Fimbres</a:t>
            </a:r>
            <a:r>
              <a:rPr lang="en-US" sz="1600" dirty="0"/>
              <a:t> and Lane Santa Cruz. Funding from CDC became available when the students connected with Mary Kinkade, a Pima County Health Department program manager and local director of the CDC’s Racial and Ethnic Approaches to Community Health (REACH) program.</a:t>
            </a:r>
          </a:p>
        </p:txBody>
      </p:sp>
      <p:sp>
        <p:nvSpPr>
          <p:cNvPr id="4" name="Slide Number Placeholder 3"/>
          <p:cNvSpPr>
            <a:spLocks noGrp="1"/>
          </p:cNvSpPr>
          <p:nvPr>
            <p:ph type="sldNum" sz="quarter" idx="5"/>
          </p:nvPr>
        </p:nvSpPr>
        <p:spPr/>
        <p:txBody>
          <a:bodyPr/>
          <a:lstStyle/>
          <a:p>
            <a:fld id="{967AAD2A-EC05-4C48-999E-08CC8AC9A284}" type="slidenum">
              <a:rPr lang="en-US" smtClean="0"/>
              <a:t>28</a:t>
            </a:fld>
            <a:endParaRPr lang="en-US"/>
          </a:p>
        </p:txBody>
      </p:sp>
    </p:spTree>
    <p:extLst>
      <p:ext uri="{BB962C8B-B14F-4D97-AF65-F5344CB8AC3E}">
        <p14:creationId xmlns:p14="http://schemas.microsoft.com/office/powerpoint/2010/main" val="3751258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7AAD2A-EC05-4C48-999E-08CC8AC9A284}" type="slidenum">
              <a:rPr lang="en-US" smtClean="0"/>
              <a:t>3</a:t>
            </a:fld>
            <a:endParaRPr lang="en-US"/>
          </a:p>
        </p:txBody>
      </p:sp>
    </p:spTree>
    <p:extLst>
      <p:ext uri="{BB962C8B-B14F-4D97-AF65-F5344CB8AC3E}">
        <p14:creationId xmlns:p14="http://schemas.microsoft.com/office/powerpoint/2010/main" val="1928132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579031"/>
          </a:xfrm>
        </p:spPr>
        <p:txBody>
          <a:bodyPr/>
          <a:lstStyle/>
          <a:p>
            <a:r>
              <a:rPr lang="en-US" sz="1600" dirty="0"/>
              <a:t>Negative emotions, in turn, can reduce one’s ability to self-manage diabetes and engage in modifiable, behavioral risk factors such as a healthy diet and adequate physical activity. Emotional well-being is the perception that life is going well, quality of relationships, positive emotions and resilience, realization of one’s potential, and overall satisfaction with life [7]. Not surprisingly, in caring for patients with chronic disease, primary care providers find themselves increasingly addressing issues such as depression and anxiety that adversely impact disease course. In fact, when chronic disease and emotional health problems are not treated concurrently there is a risk for both conditions to worsen [8]. However, while these co-morbid conditions have received attention in the scientific community public health interventions lag behind and only marginally address emotional health in practice. The result is a system inadequately equipped to address the interconnectivity of these illnesses which subsequently impacts the suffering of individuals and communities. </a:t>
            </a:r>
          </a:p>
        </p:txBody>
      </p:sp>
      <p:sp>
        <p:nvSpPr>
          <p:cNvPr id="4" name="Slide Number Placeholder 3"/>
          <p:cNvSpPr>
            <a:spLocks noGrp="1"/>
          </p:cNvSpPr>
          <p:nvPr>
            <p:ph type="sldNum" sz="quarter" idx="5"/>
          </p:nvPr>
        </p:nvSpPr>
        <p:spPr/>
        <p:txBody>
          <a:bodyPr/>
          <a:lstStyle/>
          <a:p>
            <a:fld id="{967AAD2A-EC05-4C48-999E-08CC8AC9A284}" type="slidenum">
              <a:rPr lang="en-US" smtClean="0"/>
              <a:t>4</a:t>
            </a:fld>
            <a:endParaRPr lang="en-US"/>
          </a:p>
        </p:txBody>
      </p:sp>
    </p:spTree>
    <p:extLst>
      <p:ext uri="{BB962C8B-B14F-4D97-AF65-F5344CB8AC3E}">
        <p14:creationId xmlns:p14="http://schemas.microsoft.com/office/powerpoint/2010/main" val="2623673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7AAD2A-EC05-4C48-999E-08CC8AC9A284}" type="slidenum">
              <a:rPr lang="en-US" smtClean="0"/>
              <a:t>5</a:t>
            </a:fld>
            <a:endParaRPr lang="en-US"/>
          </a:p>
        </p:txBody>
      </p:sp>
    </p:spTree>
    <p:extLst>
      <p:ext uri="{BB962C8B-B14F-4D97-AF65-F5344CB8AC3E}">
        <p14:creationId xmlns:p14="http://schemas.microsoft.com/office/powerpoint/2010/main" val="219321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7AAD2A-EC05-4C48-999E-08CC8AC9A284}" type="slidenum">
              <a:rPr lang="en-US" smtClean="0"/>
              <a:t>6</a:t>
            </a:fld>
            <a:endParaRPr lang="en-US"/>
          </a:p>
        </p:txBody>
      </p:sp>
    </p:spTree>
    <p:extLst>
      <p:ext uri="{BB962C8B-B14F-4D97-AF65-F5344CB8AC3E}">
        <p14:creationId xmlns:p14="http://schemas.microsoft.com/office/powerpoint/2010/main" val="767657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7AAD2A-EC05-4C48-999E-08CC8AC9A284}" type="slidenum">
              <a:rPr lang="en-US" smtClean="0"/>
              <a:t>7</a:t>
            </a:fld>
            <a:endParaRPr lang="en-US"/>
          </a:p>
        </p:txBody>
      </p:sp>
    </p:spTree>
    <p:extLst>
      <p:ext uri="{BB962C8B-B14F-4D97-AF65-F5344CB8AC3E}">
        <p14:creationId xmlns:p14="http://schemas.microsoft.com/office/powerpoint/2010/main" val="1866253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7AAD2A-EC05-4C48-999E-08CC8AC9A284}" type="slidenum">
              <a:rPr lang="en-US" smtClean="0"/>
              <a:t>8</a:t>
            </a:fld>
            <a:endParaRPr lang="en-US"/>
          </a:p>
        </p:txBody>
      </p:sp>
    </p:spTree>
    <p:extLst>
      <p:ext uri="{BB962C8B-B14F-4D97-AF65-F5344CB8AC3E}">
        <p14:creationId xmlns:p14="http://schemas.microsoft.com/office/powerpoint/2010/main" val="988025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3147" y="4734546"/>
            <a:ext cx="5608320" cy="3660458"/>
          </a:xfrm>
        </p:spPr>
        <p:txBody>
          <a:bodyPr/>
          <a:lstStyle/>
          <a:p>
            <a:r>
              <a:rPr lang="en-US" sz="1600" dirty="0"/>
              <a:t>The </a:t>
            </a:r>
            <a:r>
              <a:rPr lang="en-US" sz="1600" dirty="0" err="1"/>
              <a:t>AzPRC</a:t>
            </a:r>
            <a:r>
              <a:rPr lang="en-US" sz="1600" dirty="0"/>
              <a:t> core research project LINKS began in 2014, leveraging the ways in which CHWs strengthen communication and collaboration between clinics and county-level services. We call this approach community-clinical linkages (CCL), or connections between community and clinical sectors to address the clinical, social, and economic needs of participants. During the six month intervention the clinic based CHWs referred adults with chronic disease risk to CHWs based at the county based health department. These community based CHWs worked with participants to assess their emotional well-being and social determinant needs and provided resources. They contacted participants at least monthly to check-in to provide support and resources.</a:t>
            </a:r>
          </a:p>
          <a:p>
            <a:endParaRPr lang="en-US" sz="1600" dirty="0"/>
          </a:p>
        </p:txBody>
      </p:sp>
      <p:sp>
        <p:nvSpPr>
          <p:cNvPr id="4" name="Slide Number Placeholder 3"/>
          <p:cNvSpPr>
            <a:spLocks noGrp="1"/>
          </p:cNvSpPr>
          <p:nvPr>
            <p:ph type="sldNum" sz="quarter" idx="5"/>
          </p:nvPr>
        </p:nvSpPr>
        <p:spPr/>
        <p:txBody>
          <a:bodyPr/>
          <a:lstStyle/>
          <a:p>
            <a:fld id="{967AAD2A-EC05-4C48-999E-08CC8AC9A284}" type="slidenum">
              <a:rPr lang="en-US" smtClean="0"/>
              <a:t>9</a:t>
            </a:fld>
            <a:endParaRPr lang="en-US"/>
          </a:p>
        </p:txBody>
      </p:sp>
    </p:spTree>
    <p:extLst>
      <p:ext uri="{BB962C8B-B14F-4D97-AF65-F5344CB8AC3E}">
        <p14:creationId xmlns:p14="http://schemas.microsoft.com/office/powerpoint/2010/main" val="2410881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C4D6D5-6774-44FF-B9CE-BEF88AACF853}"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C9CE6-182F-4887-B07B-06F67838EC1D}" type="slidenum">
              <a:rPr lang="en-US" smtClean="0"/>
              <a:t>‹#›</a:t>
            </a:fld>
            <a:endParaRPr lang="en-US"/>
          </a:p>
        </p:txBody>
      </p:sp>
    </p:spTree>
    <p:extLst>
      <p:ext uri="{BB962C8B-B14F-4D97-AF65-F5344CB8AC3E}">
        <p14:creationId xmlns:p14="http://schemas.microsoft.com/office/powerpoint/2010/main" val="3904719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C4D6D5-6774-44FF-B9CE-BEF88AACF853}"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C9CE6-182F-4887-B07B-06F67838EC1D}" type="slidenum">
              <a:rPr lang="en-US" smtClean="0"/>
              <a:t>‹#›</a:t>
            </a:fld>
            <a:endParaRPr lang="en-US"/>
          </a:p>
        </p:txBody>
      </p:sp>
    </p:spTree>
    <p:extLst>
      <p:ext uri="{BB962C8B-B14F-4D97-AF65-F5344CB8AC3E}">
        <p14:creationId xmlns:p14="http://schemas.microsoft.com/office/powerpoint/2010/main" val="1715417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BC4D6D5-6774-44FF-B9CE-BEF88AACF853}"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C9CE6-182F-4887-B07B-06F67838EC1D}" type="slidenum">
              <a:rPr lang="en-US" smtClean="0"/>
              <a:t>‹#›</a:t>
            </a:fld>
            <a:endParaRPr lang="en-US"/>
          </a:p>
        </p:txBody>
      </p:sp>
    </p:spTree>
    <p:extLst>
      <p:ext uri="{BB962C8B-B14F-4D97-AF65-F5344CB8AC3E}">
        <p14:creationId xmlns:p14="http://schemas.microsoft.com/office/powerpoint/2010/main" val="4264810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BC4D6D5-6774-44FF-B9CE-BEF88AACF853}"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C9CE6-182F-4887-B07B-06F67838EC1D}" type="slidenum">
              <a:rPr lang="en-US" smtClean="0"/>
              <a:t>‹#›</a:t>
            </a:fld>
            <a:endParaRPr 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539511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C4D6D5-6774-44FF-B9CE-BEF88AACF853}"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C9CE6-182F-4887-B07B-06F67838EC1D}" type="slidenum">
              <a:rPr lang="en-US" smtClean="0"/>
              <a:t>‹#›</a:t>
            </a:fld>
            <a:endParaRPr lang="en-US"/>
          </a:p>
        </p:txBody>
      </p:sp>
    </p:spTree>
    <p:extLst>
      <p:ext uri="{BB962C8B-B14F-4D97-AF65-F5344CB8AC3E}">
        <p14:creationId xmlns:p14="http://schemas.microsoft.com/office/powerpoint/2010/main" val="241820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BC4D6D5-6774-44FF-B9CE-BEF88AACF853}" type="datetimeFigureOut">
              <a:rPr lang="en-US" smtClean="0"/>
              <a:t>11/9/2020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C9CE6-182F-4887-B07B-06F67838EC1D}" type="slidenum">
              <a:rPr lang="en-US" smtClean="0"/>
              <a:t>‹#›</a:t>
            </a:fld>
            <a:endParaRPr lang="en-US"/>
          </a:p>
        </p:txBody>
      </p:sp>
    </p:spTree>
    <p:extLst>
      <p:ext uri="{BB962C8B-B14F-4D97-AF65-F5344CB8AC3E}">
        <p14:creationId xmlns:p14="http://schemas.microsoft.com/office/powerpoint/2010/main" val="467943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BC4D6D5-6774-44FF-B9CE-BEF88AACF853}" type="datetimeFigureOut">
              <a:rPr lang="en-US" smtClean="0"/>
              <a:t>11/9/2020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C9CE6-182F-4887-B07B-06F67838EC1D}" type="slidenum">
              <a:rPr lang="en-US" smtClean="0"/>
              <a:t>‹#›</a:t>
            </a:fld>
            <a:endParaRPr lang="en-US"/>
          </a:p>
        </p:txBody>
      </p:sp>
    </p:spTree>
    <p:extLst>
      <p:ext uri="{BB962C8B-B14F-4D97-AF65-F5344CB8AC3E}">
        <p14:creationId xmlns:p14="http://schemas.microsoft.com/office/powerpoint/2010/main" val="415441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C4D6D5-6774-44FF-B9CE-BEF88AACF853}"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C9CE6-182F-4887-B07B-06F67838EC1D}" type="slidenum">
              <a:rPr lang="en-US" smtClean="0"/>
              <a:t>‹#›</a:t>
            </a:fld>
            <a:endParaRPr lang="en-US"/>
          </a:p>
        </p:txBody>
      </p:sp>
    </p:spTree>
    <p:extLst>
      <p:ext uri="{BB962C8B-B14F-4D97-AF65-F5344CB8AC3E}">
        <p14:creationId xmlns:p14="http://schemas.microsoft.com/office/powerpoint/2010/main" val="377899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C4D6D5-6774-44FF-B9CE-BEF88AACF853}"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C9CE6-182F-4887-B07B-06F67838EC1D}" type="slidenum">
              <a:rPr lang="en-US" smtClean="0"/>
              <a:t>‹#›</a:t>
            </a:fld>
            <a:endParaRPr lang="en-US"/>
          </a:p>
        </p:txBody>
      </p:sp>
    </p:spTree>
    <p:extLst>
      <p:ext uri="{BB962C8B-B14F-4D97-AF65-F5344CB8AC3E}">
        <p14:creationId xmlns:p14="http://schemas.microsoft.com/office/powerpoint/2010/main" val="893709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4CC0FE-51E2-4FF9-8665-5188A600C3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A231598-EA5A-4B57-A2FC-8CB7DA3998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2978475-9CE0-4C44-9220-B871648B1D45}"/>
              </a:ext>
            </a:extLst>
          </p:cNvPr>
          <p:cNvSpPr>
            <a:spLocks noGrp="1"/>
          </p:cNvSpPr>
          <p:nvPr>
            <p:ph type="dt" sz="half" idx="10"/>
          </p:nvPr>
        </p:nvSpPr>
        <p:spPr/>
        <p:txBody>
          <a:bodyPr/>
          <a:lstStyle/>
          <a:p>
            <a:fld id="{7AFDD904-5748-4C42-A4CB-660EBA2F0E32}" type="datetimeFigureOut">
              <a:rPr lang="en-US" smtClean="0"/>
              <a:t>11/9/2020</a:t>
            </a:fld>
            <a:endParaRPr lang="en-US"/>
          </a:p>
        </p:txBody>
      </p:sp>
      <p:sp>
        <p:nvSpPr>
          <p:cNvPr id="5" name="Footer Placeholder 4">
            <a:extLst>
              <a:ext uri="{FF2B5EF4-FFF2-40B4-BE49-F238E27FC236}">
                <a16:creationId xmlns:a16="http://schemas.microsoft.com/office/drawing/2014/main" xmlns="" id="{6FC089F2-3E95-4B47-BF53-31610E992A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C6A7D40-D81A-4C8E-A973-61E5A3D86D8E}"/>
              </a:ext>
            </a:extLst>
          </p:cNvPr>
          <p:cNvSpPr>
            <a:spLocks noGrp="1"/>
          </p:cNvSpPr>
          <p:nvPr>
            <p:ph type="sldNum" sz="quarter" idx="12"/>
          </p:nvPr>
        </p:nvSpPr>
        <p:spPr/>
        <p:txBody>
          <a:bodyPr/>
          <a:lstStyle/>
          <a:p>
            <a:fld id="{51259C09-6ACC-4656-945C-A3429DDF5736}" type="slidenum">
              <a:rPr lang="en-US" smtClean="0"/>
              <a:t>‹#›</a:t>
            </a:fld>
            <a:endParaRPr lang="en-US"/>
          </a:p>
        </p:txBody>
      </p:sp>
    </p:spTree>
    <p:extLst>
      <p:ext uri="{BB962C8B-B14F-4D97-AF65-F5344CB8AC3E}">
        <p14:creationId xmlns:p14="http://schemas.microsoft.com/office/powerpoint/2010/main" val="1328704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977805-7588-4F2C-BF8B-5731B6CE46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8B5DF8A-3CF8-4020-8A3A-AC8E23DE7C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8D7FCF5-8CAD-46D7-815A-5B4C7CCFFBA0}"/>
              </a:ext>
            </a:extLst>
          </p:cNvPr>
          <p:cNvSpPr>
            <a:spLocks noGrp="1"/>
          </p:cNvSpPr>
          <p:nvPr>
            <p:ph type="dt" sz="half" idx="10"/>
          </p:nvPr>
        </p:nvSpPr>
        <p:spPr/>
        <p:txBody>
          <a:bodyPr/>
          <a:lstStyle/>
          <a:p>
            <a:fld id="{7AFDD904-5748-4C42-A4CB-660EBA2F0E32}" type="datetimeFigureOut">
              <a:rPr lang="en-US" smtClean="0"/>
              <a:t>11/9/2020</a:t>
            </a:fld>
            <a:endParaRPr lang="en-US"/>
          </a:p>
        </p:txBody>
      </p:sp>
      <p:sp>
        <p:nvSpPr>
          <p:cNvPr id="5" name="Footer Placeholder 4">
            <a:extLst>
              <a:ext uri="{FF2B5EF4-FFF2-40B4-BE49-F238E27FC236}">
                <a16:creationId xmlns:a16="http://schemas.microsoft.com/office/drawing/2014/main" xmlns="" id="{F8AA0EB9-1A59-4EB4-8D2C-9BF7884AA3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C5DDA16-A95D-41FE-BA70-291CBF3AAD07}"/>
              </a:ext>
            </a:extLst>
          </p:cNvPr>
          <p:cNvSpPr>
            <a:spLocks noGrp="1"/>
          </p:cNvSpPr>
          <p:nvPr>
            <p:ph type="sldNum" sz="quarter" idx="12"/>
          </p:nvPr>
        </p:nvSpPr>
        <p:spPr/>
        <p:txBody>
          <a:bodyPr/>
          <a:lstStyle/>
          <a:p>
            <a:fld id="{51259C09-6ACC-4656-945C-A3429DDF5736}" type="slidenum">
              <a:rPr lang="en-US" smtClean="0"/>
              <a:t>‹#›</a:t>
            </a:fld>
            <a:endParaRPr lang="en-US"/>
          </a:p>
        </p:txBody>
      </p:sp>
    </p:spTree>
    <p:extLst>
      <p:ext uri="{BB962C8B-B14F-4D97-AF65-F5344CB8AC3E}">
        <p14:creationId xmlns:p14="http://schemas.microsoft.com/office/powerpoint/2010/main" val="2076499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C4D6D5-6774-44FF-B9CE-BEF88AACF853}"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C9CE6-182F-4887-B07B-06F67838EC1D}" type="slidenum">
              <a:rPr lang="en-US" smtClean="0"/>
              <a:t>‹#›</a:t>
            </a:fld>
            <a:endParaRPr lang="en-US"/>
          </a:p>
        </p:txBody>
      </p:sp>
    </p:spTree>
    <p:extLst>
      <p:ext uri="{BB962C8B-B14F-4D97-AF65-F5344CB8AC3E}">
        <p14:creationId xmlns:p14="http://schemas.microsoft.com/office/powerpoint/2010/main" val="31051007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CFD90B-70C0-4C7C-835F-368DEB7F67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B77F2F3-34EE-449E-9F10-B88392CACB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AAA0D1FE-84BA-43CF-98BE-87EB6538D90B}"/>
              </a:ext>
            </a:extLst>
          </p:cNvPr>
          <p:cNvSpPr>
            <a:spLocks noGrp="1"/>
          </p:cNvSpPr>
          <p:nvPr>
            <p:ph type="dt" sz="half" idx="10"/>
          </p:nvPr>
        </p:nvSpPr>
        <p:spPr/>
        <p:txBody>
          <a:bodyPr/>
          <a:lstStyle/>
          <a:p>
            <a:fld id="{7AFDD904-5748-4C42-A4CB-660EBA2F0E32}" type="datetimeFigureOut">
              <a:rPr lang="en-US" smtClean="0"/>
              <a:t>11/9/2020</a:t>
            </a:fld>
            <a:endParaRPr lang="en-US"/>
          </a:p>
        </p:txBody>
      </p:sp>
      <p:sp>
        <p:nvSpPr>
          <p:cNvPr id="5" name="Footer Placeholder 4">
            <a:extLst>
              <a:ext uri="{FF2B5EF4-FFF2-40B4-BE49-F238E27FC236}">
                <a16:creationId xmlns:a16="http://schemas.microsoft.com/office/drawing/2014/main" xmlns="" id="{78216628-2D11-4823-B686-5DA0C3C565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7B0299A-1CFE-45A2-9983-FC1571660E42}"/>
              </a:ext>
            </a:extLst>
          </p:cNvPr>
          <p:cNvSpPr>
            <a:spLocks noGrp="1"/>
          </p:cNvSpPr>
          <p:nvPr>
            <p:ph type="sldNum" sz="quarter" idx="12"/>
          </p:nvPr>
        </p:nvSpPr>
        <p:spPr/>
        <p:txBody>
          <a:bodyPr/>
          <a:lstStyle/>
          <a:p>
            <a:fld id="{51259C09-6ACC-4656-945C-A3429DDF5736}" type="slidenum">
              <a:rPr lang="en-US" smtClean="0"/>
              <a:t>‹#›</a:t>
            </a:fld>
            <a:endParaRPr lang="en-US"/>
          </a:p>
        </p:txBody>
      </p:sp>
    </p:spTree>
    <p:extLst>
      <p:ext uri="{BB962C8B-B14F-4D97-AF65-F5344CB8AC3E}">
        <p14:creationId xmlns:p14="http://schemas.microsoft.com/office/powerpoint/2010/main" val="2390874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B8D2DF-06ED-4AFB-BF6F-28084EDA7A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C390992-500A-48CE-BBC5-D28C169710B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E7F4CD4-8694-48F9-BD2A-941F2212A20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35C469C-C57F-4E23-86F0-FA8523D8F8D0}"/>
              </a:ext>
            </a:extLst>
          </p:cNvPr>
          <p:cNvSpPr>
            <a:spLocks noGrp="1"/>
          </p:cNvSpPr>
          <p:nvPr>
            <p:ph type="dt" sz="half" idx="10"/>
          </p:nvPr>
        </p:nvSpPr>
        <p:spPr/>
        <p:txBody>
          <a:bodyPr/>
          <a:lstStyle/>
          <a:p>
            <a:fld id="{7AFDD904-5748-4C42-A4CB-660EBA2F0E32}" type="datetimeFigureOut">
              <a:rPr lang="en-US" smtClean="0"/>
              <a:t>11/9/2020</a:t>
            </a:fld>
            <a:endParaRPr lang="en-US"/>
          </a:p>
        </p:txBody>
      </p:sp>
      <p:sp>
        <p:nvSpPr>
          <p:cNvPr id="6" name="Footer Placeholder 5">
            <a:extLst>
              <a:ext uri="{FF2B5EF4-FFF2-40B4-BE49-F238E27FC236}">
                <a16:creationId xmlns:a16="http://schemas.microsoft.com/office/drawing/2014/main" xmlns="" id="{A668E15F-E999-4482-AFD8-4FAEFA1282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59DCDD8-DD31-43A3-AAEE-E50E9A6B1496}"/>
              </a:ext>
            </a:extLst>
          </p:cNvPr>
          <p:cNvSpPr>
            <a:spLocks noGrp="1"/>
          </p:cNvSpPr>
          <p:nvPr>
            <p:ph type="sldNum" sz="quarter" idx="12"/>
          </p:nvPr>
        </p:nvSpPr>
        <p:spPr/>
        <p:txBody>
          <a:bodyPr/>
          <a:lstStyle/>
          <a:p>
            <a:fld id="{51259C09-6ACC-4656-945C-A3429DDF5736}" type="slidenum">
              <a:rPr lang="en-US" smtClean="0"/>
              <a:t>‹#›</a:t>
            </a:fld>
            <a:endParaRPr lang="en-US"/>
          </a:p>
        </p:txBody>
      </p:sp>
    </p:spTree>
    <p:extLst>
      <p:ext uri="{BB962C8B-B14F-4D97-AF65-F5344CB8AC3E}">
        <p14:creationId xmlns:p14="http://schemas.microsoft.com/office/powerpoint/2010/main" val="1866204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699E8E-0997-462B-877A-02671CB1A7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5E93458-B736-49C3-822F-F619A7AEA6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196EFFF1-8D11-450F-8AA3-DF40CF8775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E3B2B5A-E198-4AC6-826F-3856FCF5FC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FE5DF2B1-C6AC-4D14-A6CC-1D6C335290D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056F571-4CE4-430F-BE68-4A45AFD5B6E5}"/>
              </a:ext>
            </a:extLst>
          </p:cNvPr>
          <p:cNvSpPr>
            <a:spLocks noGrp="1"/>
          </p:cNvSpPr>
          <p:nvPr>
            <p:ph type="dt" sz="half" idx="10"/>
          </p:nvPr>
        </p:nvSpPr>
        <p:spPr/>
        <p:txBody>
          <a:bodyPr/>
          <a:lstStyle/>
          <a:p>
            <a:fld id="{7AFDD904-5748-4C42-A4CB-660EBA2F0E32}" type="datetimeFigureOut">
              <a:rPr lang="en-US" smtClean="0"/>
              <a:t>11/9/2020</a:t>
            </a:fld>
            <a:endParaRPr lang="en-US"/>
          </a:p>
        </p:txBody>
      </p:sp>
      <p:sp>
        <p:nvSpPr>
          <p:cNvPr id="8" name="Footer Placeholder 7">
            <a:extLst>
              <a:ext uri="{FF2B5EF4-FFF2-40B4-BE49-F238E27FC236}">
                <a16:creationId xmlns:a16="http://schemas.microsoft.com/office/drawing/2014/main" xmlns="" id="{9E3B59B0-AAFA-49CD-8AC1-01D3DFD9A6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87F7572E-BC61-47C3-BD39-E8B3A26C64BD}"/>
              </a:ext>
            </a:extLst>
          </p:cNvPr>
          <p:cNvSpPr>
            <a:spLocks noGrp="1"/>
          </p:cNvSpPr>
          <p:nvPr>
            <p:ph type="sldNum" sz="quarter" idx="12"/>
          </p:nvPr>
        </p:nvSpPr>
        <p:spPr/>
        <p:txBody>
          <a:bodyPr/>
          <a:lstStyle/>
          <a:p>
            <a:fld id="{51259C09-6ACC-4656-945C-A3429DDF5736}" type="slidenum">
              <a:rPr lang="en-US" smtClean="0"/>
              <a:t>‹#›</a:t>
            </a:fld>
            <a:endParaRPr lang="en-US"/>
          </a:p>
        </p:txBody>
      </p:sp>
    </p:spTree>
    <p:extLst>
      <p:ext uri="{BB962C8B-B14F-4D97-AF65-F5344CB8AC3E}">
        <p14:creationId xmlns:p14="http://schemas.microsoft.com/office/powerpoint/2010/main" val="228681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0168ED-5969-419A-A561-BFD4D2343A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1C4F4B8-0EDE-4651-AD96-FBFBD415D4B0}"/>
              </a:ext>
            </a:extLst>
          </p:cNvPr>
          <p:cNvSpPr>
            <a:spLocks noGrp="1"/>
          </p:cNvSpPr>
          <p:nvPr>
            <p:ph type="dt" sz="half" idx="10"/>
          </p:nvPr>
        </p:nvSpPr>
        <p:spPr/>
        <p:txBody>
          <a:bodyPr/>
          <a:lstStyle/>
          <a:p>
            <a:fld id="{7AFDD904-5748-4C42-A4CB-660EBA2F0E32}" type="datetimeFigureOut">
              <a:rPr lang="en-US" smtClean="0"/>
              <a:t>11/9/2020</a:t>
            </a:fld>
            <a:endParaRPr lang="en-US"/>
          </a:p>
        </p:txBody>
      </p:sp>
      <p:sp>
        <p:nvSpPr>
          <p:cNvPr id="4" name="Footer Placeholder 3">
            <a:extLst>
              <a:ext uri="{FF2B5EF4-FFF2-40B4-BE49-F238E27FC236}">
                <a16:creationId xmlns:a16="http://schemas.microsoft.com/office/drawing/2014/main" xmlns="" id="{F2000A2D-7F61-41A0-8E43-EC655114D3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15DB691-8B42-44CC-898F-D6A80D283E32}"/>
              </a:ext>
            </a:extLst>
          </p:cNvPr>
          <p:cNvSpPr>
            <a:spLocks noGrp="1"/>
          </p:cNvSpPr>
          <p:nvPr>
            <p:ph type="sldNum" sz="quarter" idx="12"/>
          </p:nvPr>
        </p:nvSpPr>
        <p:spPr/>
        <p:txBody>
          <a:bodyPr/>
          <a:lstStyle/>
          <a:p>
            <a:fld id="{51259C09-6ACC-4656-945C-A3429DDF5736}" type="slidenum">
              <a:rPr lang="en-US" smtClean="0"/>
              <a:t>‹#›</a:t>
            </a:fld>
            <a:endParaRPr lang="en-US"/>
          </a:p>
        </p:txBody>
      </p:sp>
    </p:spTree>
    <p:extLst>
      <p:ext uri="{BB962C8B-B14F-4D97-AF65-F5344CB8AC3E}">
        <p14:creationId xmlns:p14="http://schemas.microsoft.com/office/powerpoint/2010/main" val="19165636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F4B6DC5-2803-4932-A687-2CE60EBA8D23}"/>
              </a:ext>
            </a:extLst>
          </p:cNvPr>
          <p:cNvSpPr>
            <a:spLocks noGrp="1"/>
          </p:cNvSpPr>
          <p:nvPr>
            <p:ph type="dt" sz="half" idx="10"/>
          </p:nvPr>
        </p:nvSpPr>
        <p:spPr/>
        <p:txBody>
          <a:bodyPr/>
          <a:lstStyle/>
          <a:p>
            <a:fld id="{7AFDD904-5748-4C42-A4CB-660EBA2F0E32}" type="datetimeFigureOut">
              <a:rPr lang="en-US" smtClean="0"/>
              <a:t>11/9/2020</a:t>
            </a:fld>
            <a:endParaRPr lang="en-US"/>
          </a:p>
        </p:txBody>
      </p:sp>
      <p:sp>
        <p:nvSpPr>
          <p:cNvPr id="3" name="Footer Placeholder 2">
            <a:extLst>
              <a:ext uri="{FF2B5EF4-FFF2-40B4-BE49-F238E27FC236}">
                <a16:creationId xmlns:a16="http://schemas.microsoft.com/office/drawing/2014/main" xmlns="" id="{17F1D73F-B66F-4BAF-96AF-098C56BA00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5AEAF02-BAFF-4CC7-815D-5F1786FCEFEE}"/>
              </a:ext>
            </a:extLst>
          </p:cNvPr>
          <p:cNvSpPr>
            <a:spLocks noGrp="1"/>
          </p:cNvSpPr>
          <p:nvPr>
            <p:ph type="sldNum" sz="quarter" idx="12"/>
          </p:nvPr>
        </p:nvSpPr>
        <p:spPr/>
        <p:txBody>
          <a:bodyPr/>
          <a:lstStyle/>
          <a:p>
            <a:fld id="{51259C09-6ACC-4656-945C-A3429DDF5736}" type="slidenum">
              <a:rPr lang="en-US" smtClean="0"/>
              <a:t>‹#›</a:t>
            </a:fld>
            <a:endParaRPr lang="en-US"/>
          </a:p>
        </p:txBody>
      </p:sp>
    </p:spTree>
    <p:extLst>
      <p:ext uri="{BB962C8B-B14F-4D97-AF65-F5344CB8AC3E}">
        <p14:creationId xmlns:p14="http://schemas.microsoft.com/office/powerpoint/2010/main" val="37019060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C6EBA2-B697-46A9-9222-AC274D2507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C88068A-5AAC-46DD-A037-80F20FFADF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1280527-AE0E-4617-8AF6-9F6B3212CA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8761D5A-266F-4C68-A4BC-A005EC6C9199}"/>
              </a:ext>
            </a:extLst>
          </p:cNvPr>
          <p:cNvSpPr>
            <a:spLocks noGrp="1"/>
          </p:cNvSpPr>
          <p:nvPr>
            <p:ph type="dt" sz="half" idx="10"/>
          </p:nvPr>
        </p:nvSpPr>
        <p:spPr/>
        <p:txBody>
          <a:bodyPr/>
          <a:lstStyle/>
          <a:p>
            <a:fld id="{7AFDD904-5748-4C42-A4CB-660EBA2F0E32}" type="datetimeFigureOut">
              <a:rPr lang="en-US" smtClean="0"/>
              <a:t>11/9/2020</a:t>
            </a:fld>
            <a:endParaRPr lang="en-US"/>
          </a:p>
        </p:txBody>
      </p:sp>
      <p:sp>
        <p:nvSpPr>
          <p:cNvPr id="6" name="Footer Placeholder 5">
            <a:extLst>
              <a:ext uri="{FF2B5EF4-FFF2-40B4-BE49-F238E27FC236}">
                <a16:creationId xmlns:a16="http://schemas.microsoft.com/office/drawing/2014/main" xmlns="" id="{78D2703A-ACFE-4F58-B134-8A771FD108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115E7F4-EC1F-4D55-9989-69A8693C5A64}"/>
              </a:ext>
            </a:extLst>
          </p:cNvPr>
          <p:cNvSpPr>
            <a:spLocks noGrp="1"/>
          </p:cNvSpPr>
          <p:nvPr>
            <p:ph type="sldNum" sz="quarter" idx="12"/>
          </p:nvPr>
        </p:nvSpPr>
        <p:spPr/>
        <p:txBody>
          <a:bodyPr/>
          <a:lstStyle/>
          <a:p>
            <a:fld id="{51259C09-6ACC-4656-945C-A3429DDF5736}" type="slidenum">
              <a:rPr lang="en-US" smtClean="0"/>
              <a:t>‹#›</a:t>
            </a:fld>
            <a:endParaRPr lang="en-US"/>
          </a:p>
        </p:txBody>
      </p:sp>
    </p:spTree>
    <p:extLst>
      <p:ext uri="{BB962C8B-B14F-4D97-AF65-F5344CB8AC3E}">
        <p14:creationId xmlns:p14="http://schemas.microsoft.com/office/powerpoint/2010/main" val="2510153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529DC6-932A-40E7-95C5-9E553049D4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BE08D64-1BB4-4D04-B2F9-7E3F92C8F5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BEF63CA-C771-43FE-BFB8-46DE1288AD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67B47D4-D720-4C50-8A19-565650AE972E}"/>
              </a:ext>
            </a:extLst>
          </p:cNvPr>
          <p:cNvSpPr>
            <a:spLocks noGrp="1"/>
          </p:cNvSpPr>
          <p:nvPr>
            <p:ph type="dt" sz="half" idx="10"/>
          </p:nvPr>
        </p:nvSpPr>
        <p:spPr/>
        <p:txBody>
          <a:bodyPr/>
          <a:lstStyle/>
          <a:p>
            <a:fld id="{7AFDD904-5748-4C42-A4CB-660EBA2F0E32}" type="datetimeFigureOut">
              <a:rPr lang="en-US" smtClean="0"/>
              <a:t>11/9/2020</a:t>
            </a:fld>
            <a:endParaRPr lang="en-US"/>
          </a:p>
        </p:txBody>
      </p:sp>
      <p:sp>
        <p:nvSpPr>
          <p:cNvPr id="6" name="Footer Placeholder 5">
            <a:extLst>
              <a:ext uri="{FF2B5EF4-FFF2-40B4-BE49-F238E27FC236}">
                <a16:creationId xmlns:a16="http://schemas.microsoft.com/office/drawing/2014/main" xmlns="" id="{32D050BA-C94E-4F89-8D3B-0F9ABA732F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C2E1506-F775-41F7-A0B7-C3FEE37B3D58}"/>
              </a:ext>
            </a:extLst>
          </p:cNvPr>
          <p:cNvSpPr>
            <a:spLocks noGrp="1"/>
          </p:cNvSpPr>
          <p:nvPr>
            <p:ph type="sldNum" sz="quarter" idx="12"/>
          </p:nvPr>
        </p:nvSpPr>
        <p:spPr/>
        <p:txBody>
          <a:bodyPr/>
          <a:lstStyle/>
          <a:p>
            <a:fld id="{51259C09-6ACC-4656-945C-A3429DDF5736}" type="slidenum">
              <a:rPr lang="en-US" smtClean="0"/>
              <a:t>‹#›</a:t>
            </a:fld>
            <a:endParaRPr lang="en-US"/>
          </a:p>
        </p:txBody>
      </p:sp>
    </p:spTree>
    <p:extLst>
      <p:ext uri="{BB962C8B-B14F-4D97-AF65-F5344CB8AC3E}">
        <p14:creationId xmlns:p14="http://schemas.microsoft.com/office/powerpoint/2010/main" val="31293504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FA3E94-F120-43A6-B3FE-E3FA100EBB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B3BB8F3-C73C-4B3C-9966-9D2267B3CF6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B29A39A-FD6A-4B9D-AD87-D0BABBEF28B1}"/>
              </a:ext>
            </a:extLst>
          </p:cNvPr>
          <p:cNvSpPr>
            <a:spLocks noGrp="1"/>
          </p:cNvSpPr>
          <p:nvPr>
            <p:ph type="dt" sz="half" idx="10"/>
          </p:nvPr>
        </p:nvSpPr>
        <p:spPr/>
        <p:txBody>
          <a:bodyPr/>
          <a:lstStyle/>
          <a:p>
            <a:fld id="{7AFDD904-5748-4C42-A4CB-660EBA2F0E32}" type="datetimeFigureOut">
              <a:rPr lang="en-US" smtClean="0"/>
              <a:t>11/9/2020</a:t>
            </a:fld>
            <a:endParaRPr lang="en-US"/>
          </a:p>
        </p:txBody>
      </p:sp>
      <p:sp>
        <p:nvSpPr>
          <p:cNvPr id="5" name="Footer Placeholder 4">
            <a:extLst>
              <a:ext uri="{FF2B5EF4-FFF2-40B4-BE49-F238E27FC236}">
                <a16:creationId xmlns:a16="http://schemas.microsoft.com/office/drawing/2014/main" xmlns="" id="{5DCCA5BD-6819-4E3F-82B7-53F5FFFC5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220472C-0198-4354-823F-3BE0C28F2C77}"/>
              </a:ext>
            </a:extLst>
          </p:cNvPr>
          <p:cNvSpPr>
            <a:spLocks noGrp="1"/>
          </p:cNvSpPr>
          <p:nvPr>
            <p:ph type="sldNum" sz="quarter" idx="12"/>
          </p:nvPr>
        </p:nvSpPr>
        <p:spPr/>
        <p:txBody>
          <a:bodyPr/>
          <a:lstStyle/>
          <a:p>
            <a:fld id="{51259C09-6ACC-4656-945C-A3429DDF5736}" type="slidenum">
              <a:rPr lang="en-US" smtClean="0"/>
              <a:t>‹#›</a:t>
            </a:fld>
            <a:endParaRPr lang="en-US"/>
          </a:p>
        </p:txBody>
      </p:sp>
    </p:spTree>
    <p:extLst>
      <p:ext uri="{BB962C8B-B14F-4D97-AF65-F5344CB8AC3E}">
        <p14:creationId xmlns:p14="http://schemas.microsoft.com/office/powerpoint/2010/main" val="33488767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B4362FE-E701-4DBF-8BDC-B8B1B19FF2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B7AC27D-9B16-4748-941E-85C998471F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D1DD7A8-0111-4F44-BF14-3C966398D784}"/>
              </a:ext>
            </a:extLst>
          </p:cNvPr>
          <p:cNvSpPr>
            <a:spLocks noGrp="1"/>
          </p:cNvSpPr>
          <p:nvPr>
            <p:ph type="dt" sz="half" idx="10"/>
          </p:nvPr>
        </p:nvSpPr>
        <p:spPr/>
        <p:txBody>
          <a:bodyPr/>
          <a:lstStyle/>
          <a:p>
            <a:fld id="{7AFDD904-5748-4C42-A4CB-660EBA2F0E32}" type="datetimeFigureOut">
              <a:rPr lang="en-US" smtClean="0"/>
              <a:t>11/9/2020</a:t>
            </a:fld>
            <a:endParaRPr lang="en-US"/>
          </a:p>
        </p:txBody>
      </p:sp>
      <p:sp>
        <p:nvSpPr>
          <p:cNvPr id="5" name="Footer Placeholder 4">
            <a:extLst>
              <a:ext uri="{FF2B5EF4-FFF2-40B4-BE49-F238E27FC236}">
                <a16:creationId xmlns:a16="http://schemas.microsoft.com/office/drawing/2014/main" xmlns="" id="{38DAFA38-6F0B-449E-82C0-7F3D308FC5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9BA78A1-7ABE-40B5-804D-23AE4E1ECD05}"/>
              </a:ext>
            </a:extLst>
          </p:cNvPr>
          <p:cNvSpPr>
            <a:spLocks noGrp="1"/>
          </p:cNvSpPr>
          <p:nvPr>
            <p:ph type="sldNum" sz="quarter" idx="12"/>
          </p:nvPr>
        </p:nvSpPr>
        <p:spPr/>
        <p:txBody>
          <a:bodyPr/>
          <a:lstStyle/>
          <a:p>
            <a:fld id="{51259C09-6ACC-4656-945C-A3429DDF5736}" type="slidenum">
              <a:rPr lang="en-US" smtClean="0"/>
              <a:t>‹#›</a:t>
            </a:fld>
            <a:endParaRPr lang="en-US"/>
          </a:p>
        </p:txBody>
      </p:sp>
    </p:spTree>
    <p:extLst>
      <p:ext uri="{BB962C8B-B14F-4D97-AF65-F5344CB8AC3E}">
        <p14:creationId xmlns:p14="http://schemas.microsoft.com/office/powerpoint/2010/main" val="3296219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C4D6D5-6774-44FF-B9CE-BEF88AACF853}"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C9CE6-182F-4887-B07B-06F67838EC1D}" type="slidenum">
              <a:rPr lang="en-US" smtClean="0"/>
              <a:t>‹#›</a:t>
            </a:fld>
            <a:endParaRPr lang="en-US"/>
          </a:p>
        </p:txBody>
      </p:sp>
    </p:spTree>
    <p:extLst>
      <p:ext uri="{BB962C8B-B14F-4D97-AF65-F5344CB8AC3E}">
        <p14:creationId xmlns:p14="http://schemas.microsoft.com/office/powerpoint/2010/main" val="2064171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C4D6D5-6774-44FF-B9CE-BEF88AACF853}"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C9CE6-182F-4887-B07B-06F67838EC1D}" type="slidenum">
              <a:rPr lang="en-US" smtClean="0"/>
              <a:t>‹#›</a:t>
            </a:fld>
            <a:endParaRPr lang="en-US"/>
          </a:p>
        </p:txBody>
      </p:sp>
    </p:spTree>
    <p:extLst>
      <p:ext uri="{BB962C8B-B14F-4D97-AF65-F5344CB8AC3E}">
        <p14:creationId xmlns:p14="http://schemas.microsoft.com/office/powerpoint/2010/main" val="1665461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C4D6D5-6774-44FF-B9CE-BEF88AACF853}" type="datetimeFigureOut">
              <a:rPr lang="en-US" smtClean="0"/>
              <a:t>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DC9CE6-182F-4887-B07B-06F67838EC1D}" type="slidenum">
              <a:rPr lang="en-US" smtClean="0"/>
              <a:t>‹#›</a:t>
            </a:fld>
            <a:endParaRPr lang="en-US"/>
          </a:p>
        </p:txBody>
      </p:sp>
    </p:spTree>
    <p:extLst>
      <p:ext uri="{BB962C8B-B14F-4D97-AF65-F5344CB8AC3E}">
        <p14:creationId xmlns:p14="http://schemas.microsoft.com/office/powerpoint/2010/main" val="4072341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BC4D6D5-6774-44FF-B9CE-BEF88AACF853}" type="datetimeFigureOut">
              <a:rPr lang="en-US" smtClean="0"/>
              <a:t>11/9/2020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7DC9CE6-182F-4887-B07B-06F67838EC1D}" type="slidenum">
              <a:rPr lang="en-US" smtClean="0"/>
              <a:t>‹#›</a:t>
            </a:fld>
            <a:endParaRPr lang="en-US"/>
          </a:p>
        </p:txBody>
      </p:sp>
    </p:spTree>
    <p:extLst>
      <p:ext uri="{BB962C8B-B14F-4D97-AF65-F5344CB8AC3E}">
        <p14:creationId xmlns:p14="http://schemas.microsoft.com/office/powerpoint/2010/main" val="856238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BC4D6D5-6774-44FF-B9CE-BEF88AACF853}" type="datetimeFigureOut">
              <a:rPr lang="en-US" smtClean="0"/>
              <a:t>11/9/2020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7DC9CE6-182F-4887-B07B-06F67838EC1D}" type="slidenum">
              <a:rPr lang="en-US" smtClean="0"/>
              <a:t>‹#›</a:t>
            </a:fld>
            <a:endParaRPr lang="en-US"/>
          </a:p>
        </p:txBody>
      </p:sp>
    </p:spTree>
    <p:extLst>
      <p:ext uri="{BB962C8B-B14F-4D97-AF65-F5344CB8AC3E}">
        <p14:creationId xmlns:p14="http://schemas.microsoft.com/office/powerpoint/2010/main" val="2698722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BC4D6D5-6774-44FF-B9CE-BEF88AACF853}" type="datetimeFigureOut">
              <a:rPr lang="en-US" smtClean="0"/>
              <a:t>11/9/2020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7DC9CE6-182F-4887-B07B-06F67838EC1D}" type="slidenum">
              <a:rPr lang="en-US" smtClean="0"/>
              <a:t>‹#›</a:t>
            </a:fld>
            <a:endParaRPr lang="en-US"/>
          </a:p>
        </p:txBody>
      </p:sp>
    </p:spTree>
    <p:extLst>
      <p:ext uri="{BB962C8B-B14F-4D97-AF65-F5344CB8AC3E}">
        <p14:creationId xmlns:p14="http://schemas.microsoft.com/office/powerpoint/2010/main" val="1806132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C4D6D5-6774-44FF-B9CE-BEF88AACF853}"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C9CE6-182F-4887-B07B-06F67838EC1D}" type="slidenum">
              <a:rPr lang="en-US" smtClean="0"/>
              <a:t>‹#›</a:t>
            </a:fld>
            <a:endParaRPr lang="en-US"/>
          </a:p>
        </p:txBody>
      </p:sp>
    </p:spTree>
    <p:extLst>
      <p:ext uri="{BB962C8B-B14F-4D97-AF65-F5344CB8AC3E}">
        <p14:creationId xmlns:p14="http://schemas.microsoft.com/office/powerpoint/2010/main" val="3016268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BC4D6D5-6774-44FF-B9CE-BEF88AACF853}" type="datetimeFigureOut">
              <a:rPr lang="en-US" smtClean="0"/>
              <a:t>11/9/2020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7DC9CE6-182F-4887-B07B-06F67838EC1D}" type="slidenum">
              <a:rPr lang="en-US" smtClean="0"/>
              <a:t>‹#›</a:t>
            </a:fld>
            <a:endParaRPr lang="en-US"/>
          </a:p>
        </p:txBody>
      </p:sp>
    </p:spTree>
    <p:extLst>
      <p:ext uri="{BB962C8B-B14F-4D97-AF65-F5344CB8AC3E}">
        <p14:creationId xmlns:p14="http://schemas.microsoft.com/office/powerpoint/2010/main" val="2831795282"/>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F8427BB-4C19-4D4F-A69F-F552A68EE6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AECBCA0-1CA7-4944-A638-ABA0A91826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2429633-5765-4AE3-811F-1D3A1E4D99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FDD904-5748-4C42-A4CB-660EBA2F0E32}" type="datetimeFigureOut">
              <a:rPr lang="en-US" smtClean="0"/>
              <a:t>11/9/2020</a:t>
            </a:fld>
            <a:endParaRPr lang="en-US"/>
          </a:p>
        </p:txBody>
      </p:sp>
      <p:sp>
        <p:nvSpPr>
          <p:cNvPr id="5" name="Footer Placeholder 4">
            <a:extLst>
              <a:ext uri="{FF2B5EF4-FFF2-40B4-BE49-F238E27FC236}">
                <a16:creationId xmlns:a16="http://schemas.microsoft.com/office/drawing/2014/main" xmlns="" id="{3BA29A99-D864-48B5-AF16-4BDF2D1138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BCC28CD8-32B1-4A0D-87D7-BA7095A27D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59C09-6ACC-4656-945C-A3429DDF5736}" type="slidenum">
              <a:rPr lang="en-US" smtClean="0"/>
              <a:t>‹#›</a:t>
            </a:fld>
            <a:endParaRPr lang="en-US"/>
          </a:p>
        </p:txBody>
      </p:sp>
    </p:spTree>
    <p:extLst>
      <p:ext uri="{BB962C8B-B14F-4D97-AF65-F5344CB8AC3E}">
        <p14:creationId xmlns:p14="http://schemas.microsoft.com/office/powerpoint/2010/main" val="279826308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mailto:adaw@email.Arizona.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E5893B6-2FA3-4BC9-B92C-905AC246BE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
            <a:ext cx="12191695" cy="47307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4BA3E8FD-9F09-4CEA-A256-8F224020BE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Freeform 16">
            <a:extLst>
              <a:ext uri="{FF2B5EF4-FFF2-40B4-BE49-F238E27FC236}">
                <a16:creationId xmlns:a16="http://schemas.microsoft.com/office/drawing/2014/main" xmlns="" id="{CAE376DB-C2F0-4E55-8340-BCF0630E27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2835162"/>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2">
              <a:alpha val="20000"/>
            </a:schemeClr>
          </a:solidFill>
          <a:ln>
            <a:noFill/>
          </a:ln>
        </p:spPr>
        <p:txBody>
          <a:bodyPr rtlCol="0" anchor="ctr"/>
          <a:lstStyle/>
          <a:p>
            <a:pPr algn="ctr"/>
            <a:endParaRPr lang="en-US">
              <a:solidFill>
                <a:schemeClr val="tx1"/>
              </a:solidFill>
            </a:endParaRPr>
          </a:p>
        </p:txBody>
      </p:sp>
      <p:sp useBgFill="1">
        <p:nvSpPr>
          <p:cNvPr id="16" name="Rectangle 15">
            <a:extLst>
              <a:ext uri="{FF2B5EF4-FFF2-40B4-BE49-F238E27FC236}">
                <a16:creationId xmlns:a16="http://schemas.microsoft.com/office/drawing/2014/main" xmlns="" id="{932E5045-84D3-4AC5-A922-BB54EC2F2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70824"/>
            <a:ext cx="12191695" cy="14871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5">
            <a:extLst>
              <a:ext uri="{FF2B5EF4-FFF2-40B4-BE49-F238E27FC236}">
                <a16:creationId xmlns:a16="http://schemas.microsoft.com/office/drawing/2014/main" xmlns="" id="{7E7645CB-4AD0-45D4-8A1D-6C7F2CACA8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3136999"/>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sp>
        <p:nvSpPr>
          <p:cNvPr id="2" name="Title 1">
            <a:extLst>
              <a:ext uri="{FF2B5EF4-FFF2-40B4-BE49-F238E27FC236}">
                <a16:creationId xmlns:a16="http://schemas.microsoft.com/office/drawing/2014/main" xmlns="" id="{A5869D6D-A55B-4E68-A16D-0A200DCE1B07}"/>
              </a:ext>
            </a:extLst>
          </p:cNvPr>
          <p:cNvSpPr>
            <a:spLocks noGrp="1"/>
          </p:cNvSpPr>
          <p:nvPr>
            <p:ph type="ctrTitle"/>
          </p:nvPr>
        </p:nvSpPr>
        <p:spPr>
          <a:xfrm>
            <a:off x="636916" y="3928983"/>
            <a:ext cx="9149350" cy="1793390"/>
          </a:xfrm>
        </p:spPr>
        <p:txBody>
          <a:bodyPr>
            <a:noAutofit/>
          </a:bodyPr>
          <a:lstStyle/>
          <a:p>
            <a:r>
              <a:rPr lang="en-US" sz="3800" b="1" dirty="0">
                <a:solidFill>
                  <a:srgbClr val="050535"/>
                </a:solidFill>
                <a:cs typeface="Times New Roman" panose="02020603050405020304" pitchFamily="18" charset="0"/>
              </a:rPr>
              <a:t>Using Community-Based Participatory Research to Address Health Disparities in Latinx Communities</a:t>
            </a:r>
          </a:p>
        </p:txBody>
      </p:sp>
      <p:sp>
        <p:nvSpPr>
          <p:cNvPr id="3" name="Subtitle 2">
            <a:extLst>
              <a:ext uri="{FF2B5EF4-FFF2-40B4-BE49-F238E27FC236}">
                <a16:creationId xmlns:a16="http://schemas.microsoft.com/office/drawing/2014/main" xmlns="" id="{FDF8E1CD-FC88-473D-B794-8CF00C22BABD}"/>
              </a:ext>
            </a:extLst>
          </p:cNvPr>
          <p:cNvSpPr>
            <a:spLocks noGrp="1"/>
          </p:cNvSpPr>
          <p:nvPr>
            <p:ph type="subTitle" idx="1"/>
          </p:nvPr>
        </p:nvSpPr>
        <p:spPr>
          <a:xfrm>
            <a:off x="636916" y="5722374"/>
            <a:ext cx="9149349" cy="487924"/>
          </a:xfrm>
        </p:spPr>
        <p:txBody>
          <a:bodyPr>
            <a:normAutofit/>
          </a:bodyPr>
          <a:lstStyle/>
          <a:p>
            <a:r>
              <a:rPr lang="en-US" b="1" dirty="0">
                <a:cs typeface="Times New Roman" panose="02020603050405020304" pitchFamily="18" charset="0"/>
              </a:rPr>
              <a:t>Ada Wilkinson-Lee, PhD</a:t>
            </a:r>
          </a:p>
        </p:txBody>
      </p:sp>
      <p:pic>
        <p:nvPicPr>
          <p:cNvPr id="5" name="Picture 4" descr="Text&#10;&#10;Description automatically generated">
            <a:extLst>
              <a:ext uri="{FF2B5EF4-FFF2-40B4-BE49-F238E27FC236}">
                <a16:creationId xmlns:a16="http://schemas.microsoft.com/office/drawing/2014/main" xmlns="" id="{F3D9D9A6-11E4-4766-98C6-B073149086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938" y="305825"/>
            <a:ext cx="9150807" cy="1921670"/>
          </a:xfrm>
          <a:prstGeom prst="rect">
            <a:avLst/>
          </a:prstGeom>
          <a:effectLst/>
        </p:spPr>
      </p:pic>
    </p:spTree>
    <p:extLst>
      <p:ext uri="{BB962C8B-B14F-4D97-AF65-F5344CB8AC3E}">
        <p14:creationId xmlns:p14="http://schemas.microsoft.com/office/powerpoint/2010/main" val="2001780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F4D174-83F4-4E43-AF87-25854924872A}"/>
              </a:ext>
            </a:extLst>
          </p:cNvPr>
          <p:cNvSpPr>
            <a:spLocks noGrp="1"/>
          </p:cNvSpPr>
          <p:nvPr>
            <p:ph type="title"/>
          </p:nvPr>
        </p:nvSpPr>
        <p:spPr/>
        <p:txBody>
          <a:bodyPr/>
          <a:lstStyle/>
          <a:p>
            <a:r>
              <a:rPr lang="en-US" dirty="0"/>
              <a:t>Description of Participants</a:t>
            </a:r>
          </a:p>
        </p:txBody>
      </p:sp>
      <p:graphicFrame>
        <p:nvGraphicFramePr>
          <p:cNvPr id="4" name="Content Placeholder 5"/>
          <p:cNvGraphicFramePr>
            <a:graphicFrameLocks noGrp="1"/>
          </p:cNvGraphicFramePr>
          <p:nvPr>
            <p:ph idx="1"/>
            <p:extLst/>
          </p:nvPr>
        </p:nvGraphicFramePr>
        <p:xfrm>
          <a:off x="7302874" y="365125"/>
          <a:ext cx="4610829" cy="6385560"/>
        </p:xfrm>
        <a:graphic>
          <a:graphicData uri="http://schemas.openxmlformats.org/drawingml/2006/table">
            <a:tbl>
              <a:tblPr firstRow="1" bandRow="1">
                <a:tableStyleId>{5940675A-B579-460E-94D1-54222C63F5DA}</a:tableStyleId>
              </a:tblPr>
              <a:tblGrid>
                <a:gridCol w="2410969">
                  <a:extLst>
                    <a:ext uri="{9D8B030D-6E8A-4147-A177-3AD203B41FA5}">
                      <a16:colId xmlns:a16="http://schemas.microsoft.com/office/drawing/2014/main" xmlns="" val="2664715764"/>
                    </a:ext>
                  </a:extLst>
                </a:gridCol>
                <a:gridCol w="2199860">
                  <a:extLst>
                    <a:ext uri="{9D8B030D-6E8A-4147-A177-3AD203B41FA5}">
                      <a16:colId xmlns:a16="http://schemas.microsoft.com/office/drawing/2014/main" xmlns="" val="689205987"/>
                    </a:ext>
                  </a:extLst>
                </a:gridCol>
              </a:tblGrid>
              <a:tr h="303268">
                <a:tc>
                  <a:txBody>
                    <a:bodyPr/>
                    <a:lstStyle/>
                    <a:p>
                      <a:r>
                        <a:rPr lang="en-US" sz="1400" b="1" strike="noStrike" dirty="0"/>
                        <a:t>Characteristic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400" b="1" strike="noStrike" dirty="0"/>
                        <a:t>All</a:t>
                      </a:r>
                      <a:r>
                        <a:rPr lang="en-US" sz="1400" b="1" strike="noStrike" baseline="0" dirty="0"/>
                        <a:t> Participants (N = 189)</a:t>
                      </a:r>
                      <a:endParaRPr lang="en-US" sz="1400" b="1" strike="noStrik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2600340017"/>
                  </a:ext>
                </a:extLst>
              </a:tr>
              <a:tr h="272942">
                <a:tc>
                  <a:txBody>
                    <a:bodyPr/>
                    <a:lstStyle/>
                    <a:p>
                      <a:r>
                        <a:rPr lang="en-US" sz="1300" b="1" dirty="0"/>
                        <a:t>Follow</a:t>
                      </a:r>
                      <a:r>
                        <a:rPr lang="en-US" sz="1300" b="1" baseline="0" dirty="0"/>
                        <a:t>-ups Completed – no. (%)</a:t>
                      </a:r>
                      <a:endParaRPr lang="en-US" sz="13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3387612588"/>
                  </a:ext>
                </a:extLst>
              </a:tr>
              <a:tr h="272942">
                <a:tc>
                  <a:txBody>
                    <a:bodyPr/>
                    <a:lstStyle/>
                    <a:p>
                      <a:r>
                        <a:rPr lang="en-US" sz="1300" dirty="0"/>
                        <a:t>    5-7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CC"/>
                    </a:solidFill>
                  </a:tcPr>
                </a:tc>
                <a:tc>
                  <a:txBody>
                    <a:bodyPr/>
                    <a:lstStyle/>
                    <a:p>
                      <a:r>
                        <a:rPr lang="en-US" sz="1300" dirty="0"/>
                        <a:t>133 (70%)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CC"/>
                    </a:solidFill>
                  </a:tcPr>
                </a:tc>
                <a:extLst>
                  <a:ext uri="{0D108BD9-81ED-4DB2-BD59-A6C34878D82A}">
                    <a16:rowId xmlns:a16="http://schemas.microsoft.com/office/drawing/2014/main" xmlns="" val="909574448"/>
                  </a:ext>
                </a:extLst>
              </a:tr>
              <a:tr h="272942">
                <a:tc>
                  <a:txBody>
                    <a:bodyPr/>
                    <a:lstStyle/>
                    <a:p>
                      <a:r>
                        <a:rPr lang="en-US" sz="1300" dirty="0"/>
                        <a:t>    3-4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300" dirty="0"/>
                        <a:t>27 (14%)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2949439924"/>
                  </a:ext>
                </a:extLst>
              </a:tr>
              <a:tr h="272942">
                <a:tc>
                  <a:txBody>
                    <a:bodyPr/>
                    <a:lstStyle/>
                    <a:p>
                      <a:r>
                        <a:rPr lang="en-US" sz="1300" dirty="0"/>
                        <a:t>    &lt;</a:t>
                      </a:r>
                      <a:r>
                        <a:rPr lang="en-US" sz="1300" baseline="0" dirty="0"/>
                        <a:t> 3</a:t>
                      </a:r>
                      <a:endParaRPr lang="en-US"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CC"/>
                    </a:solidFill>
                  </a:tcPr>
                </a:tc>
                <a:tc>
                  <a:txBody>
                    <a:bodyPr/>
                    <a:lstStyle/>
                    <a:p>
                      <a:r>
                        <a:rPr lang="en-US" sz="1300" dirty="0"/>
                        <a:t>29 (16%)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CC"/>
                    </a:solidFill>
                  </a:tcPr>
                </a:tc>
                <a:extLst>
                  <a:ext uri="{0D108BD9-81ED-4DB2-BD59-A6C34878D82A}">
                    <a16:rowId xmlns:a16="http://schemas.microsoft.com/office/drawing/2014/main" xmlns="" val="3703217781"/>
                  </a:ext>
                </a:extLst>
              </a:tr>
              <a:tr h="272942">
                <a:tc>
                  <a:txBody>
                    <a:bodyPr/>
                    <a:lstStyle/>
                    <a:p>
                      <a:r>
                        <a:rPr lang="en-US" sz="1300" b="1" dirty="0"/>
                        <a:t>Age, </a:t>
                      </a:r>
                      <a:r>
                        <a:rPr lang="en-US" sz="1300" b="1" dirty="0" err="1"/>
                        <a:t>yrs</a:t>
                      </a:r>
                      <a:r>
                        <a:rPr lang="en-US" sz="1300" b="1" baseline="0" dirty="0"/>
                        <a:t> – mean (SD)</a:t>
                      </a:r>
                      <a:endParaRPr lang="en-US" sz="13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300" dirty="0"/>
                        <a:t>56.6 (13.9)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483607093"/>
                  </a:ext>
                </a:extLst>
              </a:tr>
              <a:tr h="272942">
                <a:tc>
                  <a:txBody>
                    <a:bodyPr/>
                    <a:lstStyle/>
                    <a:p>
                      <a:r>
                        <a:rPr lang="en-US" sz="1300" b="1" dirty="0"/>
                        <a:t>Sex – no.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CC"/>
                    </a:solidFill>
                  </a:tcPr>
                </a:tc>
                <a:tc>
                  <a:txBody>
                    <a:bodyPr/>
                    <a:lstStyle/>
                    <a:p>
                      <a:endParaRPr lang="en-US"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CC"/>
                    </a:solidFill>
                  </a:tcPr>
                </a:tc>
                <a:extLst>
                  <a:ext uri="{0D108BD9-81ED-4DB2-BD59-A6C34878D82A}">
                    <a16:rowId xmlns:a16="http://schemas.microsoft.com/office/drawing/2014/main" xmlns="" val="1028653269"/>
                  </a:ext>
                </a:extLst>
              </a:tr>
              <a:tr h="272942">
                <a:tc>
                  <a:txBody>
                    <a:bodyPr/>
                    <a:lstStyle/>
                    <a:p>
                      <a:r>
                        <a:rPr lang="en-US" sz="1300" dirty="0"/>
                        <a:t>    Female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300" dirty="0"/>
                        <a:t>162 (86%)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4169467362"/>
                  </a:ext>
                </a:extLst>
              </a:tr>
              <a:tr h="272942">
                <a:tc>
                  <a:txBody>
                    <a:bodyPr/>
                    <a:lstStyle/>
                    <a:p>
                      <a:r>
                        <a:rPr lang="en-US" sz="1300" dirty="0"/>
                        <a:t>    Male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CC"/>
                    </a:solidFill>
                  </a:tcPr>
                </a:tc>
                <a:tc>
                  <a:txBody>
                    <a:bodyPr/>
                    <a:lstStyle/>
                    <a:p>
                      <a:r>
                        <a:rPr lang="en-US" sz="1300" dirty="0"/>
                        <a:t>27 (14%)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CC"/>
                    </a:solidFill>
                  </a:tcPr>
                </a:tc>
                <a:extLst>
                  <a:ext uri="{0D108BD9-81ED-4DB2-BD59-A6C34878D82A}">
                    <a16:rowId xmlns:a16="http://schemas.microsoft.com/office/drawing/2014/main" xmlns="" val="775110203"/>
                  </a:ext>
                </a:extLst>
              </a:tr>
              <a:tr h="272942">
                <a:tc>
                  <a:txBody>
                    <a:bodyPr/>
                    <a:lstStyle/>
                    <a:p>
                      <a:r>
                        <a:rPr lang="en-US" sz="1300" b="1" dirty="0"/>
                        <a:t>Clinic – no.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3560647134"/>
                  </a:ext>
                </a:extLst>
              </a:tr>
              <a:tr h="272942">
                <a:tc>
                  <a:txBody>
                    <a:bodyPr/>
                    <a:lstStyle/>
                    <a:p>
                      <a:r>
                        <a:rPr lang="en-US" sz="1300" dirty="0"/>
                        <a:t>    El Rio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CC"/>
                    </a:solidFill>
                  </a:tcPr>
                </a:tc>
                <a:tc>
                  <a:txBody>
                    <a:bodyPr/>
                    <a:lstStyle/>
                    <a:p>
                      <a:r>
                        <a:rPr lang="en-US" sz="1300" dirty="0"/>
                        <a:t>93 (49%)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CC"/>
                    </a:solidFill>
                  </a:tcPr>
                </a:tc>
                <a:extLst>
                  <a:ext uri="{0D108BD9-81ED-4DB2-BD59-A6C34878D82A}">
                    <a16:rowId xmlns:a16="http://schemas.microsoft.com/office/drawing/2014/main" xmlns="" val="712479181"/>
                  </a:ext>
                </a:extLst>
              </a:tr>
              <a:tr h="272942">
                <a:tc>
                  <a:txBody>
                    <a:bodyPr/>
                    <a:lstStyle/>
                    <a:p>
                      <a:r>
                        <a:rPr lang="en-US" sz="1300" dirty="0"/>
                        <a:t>    Mariposa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300" dirty="0"/>
                        <a:t>26 (14%)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3154994975"/>
                  </a:ext>
                </a:extLst>
              </a:tr>
              <a:tr h="272942">
                <a:tc>
                  <a:txBody>
                    <a:bodyPr/>
                    <a:lstStyle/>
                    <a:p>
                      <a:r>
                        <a:rPr lang="en-US" sz="1300" dirty="0"/>
                        <a:t>    Sunset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CC"/>
                    </a:solidFill>
                  </a:tcPr>
                </a:tc>
                <a:tc>
                  <a:txBody>
                    <a:bodyPr/>
                    <a:lstStyle/>
                    <a:p>
                      <a:r>
                        <a:rPr lang="en-US" sz="1300" dirty="0"/>
                        <a:t>70 (37%)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CC"/>
                    </a:solidFill>
                  </a:tcPr>
                </a:tc>
                <a:extLst>
                  <a:ext uri="{0D108BD9-81ED-4DB2-BD59-A6C34878D82A}">
                    <a16:rowId xmlns:a16="http://schemas.microsoft.com/office/drawing/2014/main" xmlns="" val="3604823955"/>
                  </a:ext>
                </a:extLst>
              </a:tr>
              <a:tr h="272942">
                <a:tc>
                  <a:txBody>
                    <a:bodyPr/>
                    <a:lstStyle/>
                    <a:p>
                      <a:r>
                        <a:rPr lang="en-US" sz="1300" b="1" dirty="0"/>
                        <a:t>Ethnicity – no.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2468466397"/>
                  </a:ext>
                </a:extLst>
              </a:tr>
              <a:tr h="272942">
                <a:tc>
                  <a:txBody>
                    <a:bodyPr/>
                    <a:lstStyle/>
                    <a:p>
                      <a:r>
                        <a:rPr lang="en-US" sz="1300" dirty="0"/>
                        <a:t>    Hispanic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CC"/>
                    </a:solidFill>
                  </a:tcPr>
                </a:tc>
                <a:tc>
                  <a:txBody>
                    <a:bodyPr/>
                    <a:lstStyle/>
                    <a:p>
                      <a:r>
                        <a:rPr lang="en-US" sz="1300" dirty="0"/>
                        <a:t>179 (95%)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CC"/>
                    </a:solidFill>
                  </a:tcPr>
                </a:tc>
                <a:extLst>
                  <a:ext uri="{0D108BD9-81ED-4DB2-BD59-A6C34878D82A}">
                    <a16:rowId xmlns:a16="http://schemas.microsoft.com/office/drawing/2014/main" xmlns="" val="3994879962"/>
                  </a:ext>
                </a:extLst>
              </a:tr>
              <a:tr h="272942">
                <a:tc>
                  <a:txBody>
                    <a:bodyPr/>
                    <a:lstStyle/>
                    <a:p>
                      <a:r>
                        <a:rPr lang="en-US" sz="1300" dirty="0"/>
                        <a:t>    Non-Hispanic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300" dirty="0"/>
                        <a:t>6 (3%)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916941605"/>
                  </a:ext>
                </a:extLst>
              </a:tr>
              <a:tr h="272942">
                <a:tc>
                  <a:txBody>
                    <a:bodyPr/>
                    <a:lstStyle/>
                    <a:p>
                      <a:r>
                        <a:rPr lang="en-US" sz="1300" dirty="0"/>
                        <a:t>    Other / No</a:t>
                      </a:r>
                      <a:r>
                        <a:rPr lang="en-US" sz="1300" baseline="0" dirty="0"/>
                        <a:t> Answer</a:t>
                      </a:r>
                      <a:endParaRPr lang="en-US"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CC"/>
                    </a:solidFill>
                  </a:tcPr>
                </a:tc>
                <a:tc>
                  <a:txBody>
                    <a:bodyPr/>
                    <a:lstStyle/>
                    <a:p>
                      <a:r>
                        <a:rPr lang="en-US" sz="1300" dirty="0"/>
                        <a:t>4 (2%)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CC"/>
                    </a:solidFill>
                  </a:tcPr>
                </a:tc>
                <a:extLst>
                  <a:ext uri="{0D108BD9-81ED-4DB2-BD59-A6C34878D82A}">
                    <a16:rowId xmlns:a16="http://schemas.microsoft.com/office/drawing/2014/main" xmlns="" val="507520371"/>
                  </a:ext>
                </a:extLst>
              </a:tr>
              <a:tr h="272942">
                <a:tc>
                  <a:txBody>
                    <a:bodyPr/>
                    <a:lstStyle/>
                    <a:p>
                      <a:r>
                        <a:rPr lang="en-US" sz="1300" b="1" dirty="0"/>
                        <a:t>Birth Country – no.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4018263718"/>
                  </a:ext>
                </a:extLst>
              </a:tr>
              <a:tr h="272942">
                <a:tc>
                  <a:txBody>
                    <a:bodyPr/>
                    <a:lstStyle/>
                    <a:p>
                      <a:r>
                        <a:rPr lang="en-US" sz="1300" dirty="0"/>
                        <a:t>    Mexico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CC"/>
                    </a:solidFill>
                  </a:tcPr>
                </a:tc>
                <a:tc>
                  <a:txBody>
                    <a:bodyPr/>
                    <a:lstStyle/>
                    <a:p>
                      <a:r>
                        <a:rPr lang="en-US" sz="1300" dirty="0"/>
                        <a:t>155 (82%)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CC"/>
                    </a:solidFill>
                  </a:tcPr>
                </a:tc>
                <a:extLst>
                  <a:ext uri="{0D108BD9-81ED-4DB2-BD59-A6C34878D82A}">
                    <a16:rowId xmlns:a16="http://schemas.microsoft.com/office/drawing/2014/main" xmlns="" val="2749153058"/>
                  </a:ext>
                </a:extLst>
              </a:tr>
              <a:tr h="272942">
                <a:tc>
                  <a:txBody>
                    <a:bodyPr/>
                    <a:lstStyle/>
                    <a:p>
                      <a:r>
                        <a:rPr lang="en-US" sz="1300" dirty="0"/>
                        <a:t>    United</a:t>
                      </a:r>
                      <a:r>
                        <a:rPr lang="en-US" sz="1300" baseline="0" dirty="0"/>
                        <a:t> States</a:t>
                      </a:r>
                      <a:endParaRPr lang="en-US"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300" dirty="0"/>
                        <a:t>30 (16%)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4110149210"/>
                  </a:ext>
                </a:extLst>
              </a:tr>
              <a:tr h="272942">
                <a:tc>
                  <a:txBody>
                    <a:bodyPr/>
                    <a:lstStyle/>
                    <a:p>
                      <a:r>
                        <a:rPr lang="en-US" sz="1300" dirty="0"/>
                        <a:t>    Other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CC"/>
                    </a:solidFill>
                  </a:tcPr>
                </a:tc>
                <a:tc>
                  <a:txBody>
                    <a:bodyPr/>
                    <a:lstStyle/>
                    <a:p>
                      <a:r>
                        <a:rPr lang="en-US" sz="1300" dirty="0"/>
                        <a:t>4 (2%)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CC"/>
                    </a:solidFill>
                  </a:tcPr>
                </a:tc>
                <a:extLst>
                  <a:ext uri="{0D108BD9-81ED-4DB2-BD59-A6C34878D82A}">
                    <a16:rowId xmlns:a16="http://schemas.microsoft.com/office/drawing/2014/main" xmlns="" val="4178581858"/>
                  </a:ext>
                </a:extLst>
              </a:tr>
              <a:tr h="272942">
                <a:tc>
                  <a:txBody>
                    <a:bodyPr/>
                    <a:lstStyle/>
                    <a:p>
                      <a:r>
                        <a:rPr lang="en-US" sz="1300" b="1" dirty="0"/>
                        <a:t>Education,</a:t>
                      </a:r>
                      <a:r>
                        <a:rPr lang="en-US" sz="1300" b="1" baseline="0" dirty="0"/>
                        <a:t> </a:t>
                      </a:r>
                      <a:r>
                        <a:rPr lang="en-US" sz="1300" b="1" baseline="0" dirty="0" err="1"/>
                        <a:t>yrs</a:t>
                      </a:r>
                      <a:r>
                        <a:rPr lang="en-US" sz="1300" b="1" baseline="0" dirty="0"/>
                        <a:t> – mean (SD)</a:t>
                      </a:r>
                      <a:endParaRPr lang="en-US" sz="13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300" dirty="0"/>
                        <a:t>10.5 (4.5)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387115984"/>
                  </a:ext>
                </a:extLst>
              </a:tr>
            </a:tbl>
          </a:graphicData>
        </a:graphic>
      </p:graphicFrame>
      <p:sp>
        <p:nvSpPr>
          <p:cNvPr id="5" name="Content Placeholder 4"/>
          <p:cNvSpPr txBox="1">
            <a:spLocks/>
          </p:cNvSpPr>
          <p:nvPr/>
        </p:nvSpPr>
        <p:spPr>
          <a:xfrm>
            <a:off x="838200" y="1690688"/>
            <a:ext cx="6172200" cy="45505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Majority of participants completed at least 5 follow up visits (70%)</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145 (77%) completed 3 emotional well-being questionnaires</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173 (92%) completed at least 2 of 3 emotional well-being questionnaires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Majority of participants were female (86%)</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Majority of participants identified as Hispanic (95%) and were born in Mexico (82%)</a:t>
            </a:r>
          </a:p>
        </p:txBody>
      </p:sp>
    </p:spTree>
    <p:extLst>
      <p:ext uri="{BB962C8B-B14F-4D97-AF65-F5344CB8AC3E}">
        <p14:creationId xmlns:p14="http://schemas.microsoft.com/office/powerpoint/2010/main" val="867190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EF26652D-69C8-46DD-B284-71BFE9C127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969" y="285749"/>
            <a:ext cx="8434753" cy="6326067"/>
          </a:xfrm>
          <a:prstGeom prst="rect">
            <a:avLst/>
          </a:prstGeom>
        </p:spPr>
      </p:pic>
    </p:spTree>
    <p:extLst>
      <p:ext uri="{BB962C8B-B14F-4D97-AF65-F5344CB8AC3E}">
        <p14:creationId xmlns:p14="http://schemas.microsoft.com/office/powerpoint/2010/main" val="2088426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8138925B-B32B-41FF-ADCD-1F1F0F5DADBA}"/>
              </a:ext>
            </a:extLst>
          </p:cNvPr>
          <p:cNvSpPr>
            <a:spLocks noGrp="1"/>
          </p:cNvSpPr>
          <p:nvPr>
            <p:ph type="title"/>
          </p:nvPr>
        </p:nvSpPr>
        <p:spPr/>
        <p:txBody>
          <a:bodyPr/>
          <a:lstStyle/>
          <a:p>
            <a:r>
              <a:rPr lang="en-US" dirty="0"/>
              <a:t>Support provided by CHWs</a:t>
            </a:r>
          </a:p>
        </p:txBody>
      </p:sp>
      <p:pic>
        <p:nvPicPr>
          <p:cNvPr id="12" name="Picture 11">
            <a:extLst>
              <a:ext uri="{FF2B5EF4-FFF2-40B4-BE49-F238E27FC236}">
                <a16:creationId xmlns:a16="http://schemas.microsoft.com/office/drawing/2014/main" xmlns="" id="{38C6D507-00E7-4791-A7B7-5064704D0B11}"/>
              </a:ext>
            </a:extLst>
          </p:cNvPr>
          <p:cNvPicPr>
            <a:picLocks noChangeAspect="1"/>
          </p:cNvPicPr>
          <p:nvPr/>
        </p:nvPicPr>
        <p:blipFill>
          <a:blip r:embed="rId3"/>
          <a:stretch>
            <a:fillRect/>
          </a:stretch>
        </p:blipFill>
        <p:spPr>
          <a:xfrm>
            <a:off x="3531103" y="1832183"/>
            <a:ext cx="2332845" cy="4209682"/>
          </a:xfrm>
          <a:prstGeom prst="rect">
            <a:avLst/>
          </a:prstGeom>
        </p:spPr>
      </p:pic>
      <p:pic>
        <p:nvPicPr>
          <p:cNvPr id="13" name="Picture 12">
            <a:extLst>
              <a:ext uri="{FF2B5EF4-FFF2-40B4-BE49-F238E27FC236}">
                <a16:creationId xmlns:a16="http://schemas.microsoft.com/office/drawing/2014/main" xmlns="" id="{2A8FB59F-7B0D-44D4-8ED0-168F81FC5079}"/>
              </a:ext>
            </a:extLst>
          </p:cNvPr>
          <p:cNvPicPr>
            <a:picLocks noChangeAspect="1"/>
          </p:cNvPicPr>
          <p:nvPr/>
        </p:nvPicPr>
        <p:blipFill>
          <a:blip r:embed="rId3"/>
          <a:stretch>
            <a:fillRect/>
          </a:stretch>
        </p:blipFill>
        <p:spPr>
          <a:xfrm>
            <a:off x="6130811" y="1811118"/>
            <a:ext cx="2332895" cy="4209682"/>
          </a:xfrm>
          <a:prstGeom prst="rect">
            <a:avLst/>
          </a:prstGeom>
        </p:spPr>
      </p:pic>
      <p:pic>
        <p:nvPicPr>
          <p:cNvPr id="14" name="Picture 13">
            <a:extLst>
              <a:ext uri="{FF2B5EF4-FFF2-40B4-BE49-F238E27FC236}">
                <a16:creationId xmlns:a16="http://schemas.microsoft.com/office/drawing/2014/main" xmlns="" id="{3C239028-6DF6-4974-AEDC-8A6768BD826C}"/>
              </a:ext>
            </a:extLst>
          </p:cNvPr>
          <p:cNvPicPr>
            <a:picLocks noChangeAspect="1"/>
          </p:cNvPicPr>
          <p:nvPr/>
        </p:nvPicPr>
        <p:blipFill>
          <a:blip r:embed="rId3"/>
          <a:stretch>
            <a:fillRect/>
          </a:stretch>
        </p:blipFill>
        <p:spPr>
          <a:xfrm>
            <a:off x="8838804" y="1811118"/>
            <a:ext cx="2210195" cy="4167552"/>
          </a:xfrm>
          <a:prstGeom prst="rect">
            <a:avLst/>
          </a:prstGeom>
        </p:spPr>
      </p:pic>
      <p:sp>
        <p:nvSpPr>
          <p:cNvPr id="16" name="TextBox 15">
            <a:extLst>
              <a:ext uri="{FF2B5EF4-FFF2-40B4-BE49-F238E27FC236}">
                <a16:creationId xmlns:a16="http://schemas.microsoft.com/office/drawing/2014/main" xmlns="" id="{D3C3EC7A-93C2-4EC1-A17F-42BD2A76EAFE}"/>
              </a:ext>
            </a:extLst>
          </p:cNvPr>
          <p:cNvSpPr txBox="1"/>
          <p:nvPr/>
        </p:nvSpPr>
        <p:spPr>
          <a:xfrm>
            <a:off x="3645561" y="2376367"/>
            <a:ext cx="2028087" cy="3724096"/>
          </a:xfrm>
          <a:prstGeom prst="rect">
            <a:avLst/>
          </a:prstGeom>
          <a:noFill/>
        </p:spPr>
        <p:txBody>
          <a:bodyPr wrap="square" rtlCol="0">
            <a:spAutoFit/>
          </a:bodyPr>
          <a:lstStyle/>
          <a:p>
            <a:pPr algn="ctr"/>
            <a:r>
              <a:rPr lang="en-US" sz="2200" b="1" dirty="0">
                <a:solidFill>
                  <a:schemeClr val="bg1"/>
                </a:solidFill>
              </a:rPr>
              <a:t>Appraisal </a:t>
            </a:r>
          </a:p>
          <a:p>
            <a:endParaRPr lang="en-US" dirty="0">
              <a:solidFill>
                <a:schemeClr val="bg1"/>
              </a:solidFill>
            </a:endParaRPr>
          </a:p>
          <a:p>
            <a:pPr algn="ctr"/>
            <a:r>
              <a:rPr lang="en-US" sz="2000" dirty="0">
                <a:solidFill>
                  <a:schemeClr val="bg1"/>
                </a:solidFill>
              </a:rPr>
              <a:t>Assist participants in a process of specific problem they want to work on and identify next steps.</a:t>
            </a:r>
          </a:p>
          <a:p>
            <a:endParaRPr lang="en-US" dirty="0"/>
          </a:p>
        </p:txBody>
      </p:sp>
      <p:sp>
        <p:nvSpPr>
          <p:cNvPr id="17" name="TextBox 16">
            <a:extLst>
              <a:ext uri="{FF2B5EF4-FFF2-40B4-BE49-F238E27FC236}">
                <a16:creationId xmlns:a16="http://schemas.microsoft.com/office/drawing/2014/main" xmlns="" id="{18A4B4FF-CAD0-4E8C-9F4E-F710D791092A}"/>
              </a:ext>
            </a:extLst>
          </p:cNvPr>
          <p:cNvSpPr txBox="1"/>
          <p:nvPr/>
        </p:nvSpPr>
        <p:spPr>
          <a:xfrm>
            <a:off x="6283215" y="2378811"/>
            <a:ext cx="2028086" cy="3447098"/>
          </a:xfrm>
          <a:prstGeom prst="rect">
            <a:avLst/>
          </a:prstGeom>
          <a:noFill/>
        </p:spPr>
        <p:txBody>
          <a:bodyPr wrap="square" rtlCol="0">
            <a:spAutoFit/>
          </a:bodyPr>
          <a:lstStyle/>
          <a:p>
            <a:pPr algn="ctr"/>
            <a:r>
              <a:rPr lang="en-US" sz="2200" b="1" dirty="0">
                <a:solidFill>
                  <a:schemeClr val="bg1"/>
                </a:solidFill>
              </a:rPr>
              <a:t>Informational</a:t>
            </a:r>
          </a:p>
          <a:p>
            <a:pPr algn="ctr"/>
            <a:endParaRPr lang="en-US" dirty="0">
              <a:solidFill>
                <a:schemeClr val="bg1"/>
              </a:solidFill>
            </a:endParaRPr>
          </a:p>
          <a:p>
            <a:pPr algn="ctr"/>
            <a:r>
              <a:rPr lang="en-US" sz="2000" dirty="0">
                <a:solidFill>
                  <a:schemeClr val="bg1"/>
                </a:solidFill>
              </a:rPr>
              <a:t>Identify resources related to a participants goals and provide resources on how to access them.</a:t>
            </a:r>
          </a:p>
        </p:txBody>
      </p:sp>
      <p:pic>
        <p:nvPicPr>
          <p:cNvPr id="18" name="Picture 17">
            <a:extLst>
              <a:ext uri="{FF2B5EF4-FFF2-40B4-BE49-F238E27FC236}">
                <a16:creationId xmlns:a16="http://schemas.microsoft.com/office/drawing/2014/main" xmlns="" id="{B79BA228-12E6-4AF0-8D51-B11814A85377}"/>
              </a:ext>
            </a:extLst>
          </p:cNvPr>
          <p:cNvPicPr>
            <a:picLocks noChangeAspect="1"/>
          </p:cNvPicPr>
          <p:nvPr/>
        </p:nvPicPr>
        <p:blipFill>
          <a:blip r:embed="rId4"/>
          <a:stretch>
            <a:fillRect/>
          </a:stretch>
        </p:blipFill>
        <p:spPr>
          <a:xfrm>
            <a:off x="997857" y="1811118"/>
            <a:ext cx="2266384" cy="4209682"/>
          </a:xfrm>
          <a:prstGeom prst="rect">
            <a:avLst/>
          </a:prstGeom>
        </p:spPr>
      </p:pic>
      <p:sp>
        <p:nvSpPr>
          <p:cNvPr id="19" name="TextBox 18">
            <a:extLst>
              <a:ext uri="{FF2B5EF4-FFF2-40B4-BE49-F238E27FC236}">
                <a16:creationId xmlns:a16="http://schemas.microsoft.com/office/drawing/2014/main" xmlns="" id="{351BEE28-F14A-4F09-AE27-A2B02E2B0287}"/>
              </a:ext>
            </a:extLst>
          </p:cNvPr>
          <p:cNvSpPr txBox="1"/>
          <p:nvPr/>
        </p:nvSpPr>
        <p:spPr>
          <a:xfrm>
            <a:off x="1143000" y="2058629"/>
            <a:ext cx="1863969" cy="3416320"/>
          </a:xfrm>
          <a:prstGeom prst="rect">
            <a:avLst/>
          </a:prstGeom>
          <a:noFill/>
        </p:spPr>
        <p:txBody>
          <a:bodyPr wrap="square" rtlCol="0">
            <a:spAutoFit/>
          </a:bodyPr>
          <a:lstStyle/>
          <a:p>
            <a:pPr algn="ctr"/>
            <a:endParaRPr lang="en-US" b="1" dirty="0">
              <a:solidFill>
                <a:schemeClr val="bg1"/>
              </a:solidFill>
            </a:endParaRPr>
          </a:p>
          <a:p>
            <a:pPr algn="ctr"/>
            <a:r>
              <a:rPr lang="en-US" sz="2200" b="1" dirty="0">
                <a:solidFill>
                  <a:schemeClr val="bg1"/>
                </a:solidFill>
              </a:rPr>
              <a:t>Emotional</a:t>
            </a:r>
          </a:p>
          <a:p>
            <a:pPr algn="ctr"/>
            <a:endParaRPr lang="en-US" dirty="0">
              <a:solidFill>
                <a:schemeClr val="bg1"/>
              </a:solidFill>
            </a:endParaRPr>
          </a:p>
          <a:p>
            <a:pPr algn="ctr"/>
            <a:r>
              <a:rPr lang="en-US" sz="2000" dirty="0">
                <a:solidFill>
                  <a:schemeClr val="bg1"/>
                </a:solidFill>
              </a:rPr>
              <a:t>Listen to the challenges the participant is experiencing in a </a:t>
            </a:r>
            <a:r>
              <a:rPr lang="en-US" sz="2000" dirty="0" err="1">
                <a:solidFill>
                  <a:schemeClr val="bg1"/>
                </a:solidFill>
              </a:rPr>
              <a:t>non-judgemental</a:t>
            </a:r>
            <a:r>
              <a:rPr lang="en-US" sz="2000" dirty="0">
                <a:solidFill>
                  <a:schemeClr val="bg1"/>
                </a:solidFill>
              </a:rPr>
              <a:t> fashion.</a:t>
            </a:r>
          </a:p>
        </p:txBody>
      </p:sp>
      <p:sp>
        <p:nvSpPr>
          <p:cNvPr id="20" name="TextBox 19">
            <a:extLst>
              <a:ext uri="{FF2B5EF4-FFF2-40B4-BE49-F238E27FC236}">
                <a16:creationId xmlns:a16="http://schemas.microsoft.com/office/drawing/2014/main" xmlns="" id="{0CF14AF8-8937-42CF-9768-89D5DF00466B}"/>
              </a:ext>
            </a:extLst>
          </p:cNvPr>
          <p:cNvSpPr txBox="1"/>
          <p:nvPr/>
        </p:nvSpPr>
        <p:spPr>
          <a:xfrm>
            <a:off x="9008786" y="2419430"/>
            <a:ext cx="1840922" cy="2862322"/>
          </a:xfrm>
          <a:prstGeom prst="rect">
            <a:avLst/>
          </a:prstGeom>
          <a:noFill/>
        </p:spPr>
        <p:txBody>
          <a:bodyPr wrap="square" rtlCol="0">
            <a:spAutoFit/>
          </a:bodyPr>
          <a:lstStyle/>
          <a:p>
            <a:pPr algn="ctr"/>
            <a:r>
              <a:rPr lang="en-US" sz="2200" b="1" dirty="0">
                <a:solidFill>
                  <a:schemeClr val="bg1"/>
                </a:solidFill>
              </a:rPr>
              <a:t>Tangible</a:t>
            </a:r>
          </a:p>
          <a:p>
            <a:pPr algn="ctr"/>
            <a:endParaRPr lang="en-US" dirty="0">
              <a:solidFill>
                <a:schemeClr val="bg1"/>
              </a:solidFill>
            </a:endParaRPr>
          </a:p>
          <a:p>
            <a:pPr algn="ctr"/>
            <a:r>
              <a:rPr lang="en-US" sz="2000" dirty="0">
                <a:solidFill>
                  <a:schemeClr val="bg1"/>
                </a:solidFill>
              </a:rPr>
              <a:t>Provide concrete assistance to a participant to ensure they access a resource</a:t>
            </a:r>
          </a:p>
        </p:txBody>
      </p:sp>
    </p:spTree>
    <p:extLst>
      <p:ext uri="{BB962C8B-B14F-4D97-AF65-F5344CB8AC3E}">
        <p14:creationId xmlns:p14="http://schemas.microsoft.com/office/powerpoint/2010/main" val="4007277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3286746"/>
            <a:ext cx="4563110" cy="2852737"/>
          </a:xfrm>
        </p:spPr>
        <p:txBody>
          <a:bodyPr/>
          <a:lstStyle/>
          <a:p>
            <a:r>
              <a:rPr lang="en-US" dirty="0"/>
              <a:t>Social Support Inventory</a:t>
            </a:r>
          </a:p>
        </p:txBody>
      </p:sp>
      <p:pic>
        <p:nvPicPr>
          <p:cNvPr id="4" name="Content Placeholder 4">
            <a:extLst>
              <a:ext uri="{FF2B5EF4-FFF2-40B4-BE49-F238E27FC236}">
                <a16:creationId xmlns:a16="http://schemas.microsoft.com/office/drawing/2014/main" xmlns="" id="{23223D81-FCBC-4F1D-BF0C-9C92BFDC04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4960" y="1943721"/>
            <a:ext cx="6295650" cy="4195762"/>
          </a:xfrm>
          <a:prstGeom prst="rect">
            <a:avLst/>
          </a:prstGeom>
        </p:spPr>
      </p:pic>
    </p:spTree>
    <p:extLst>
      <p:ext uri="{BB962C8B-B14F-4D97-AF65-F5344CB8AC3E}">
        <p14:creationId xmlns:p14="http://schemas.microsoft.com/office/powerpoint/2010/main" val="2385894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A65E03-37DE-4FDF-BF3C-3FF2C8927FC6}"/>
              </a:ext>
            </a:extLst>
          </p:cNvPr>
          <p:cNvSpPr>
            <a:spLocks noGrp="1"/>
          </p:cNvSpPr>
          <p:nvPr>
            <p:ph type="title"/>
          </p:nvPr>
        </p:nvSpPr>
        <p:spPr>
          <a:xfrm>
            <a:off x="552805" y="0"/>
            <a:ext cx="9404723" cy="1400530"/>
          </a:xfrm>
        </p:spPr>
        <p:txBody>
          <a:bodyPr/>
          <a:lstStyle/>
          <a:p>
            <a:r>
              <a:rPr lang="en-US" dirty="0"/>
              <a:t>What is the Social Support Index (SSI)? </a:t>
            </a:r>
          </a:p>
        </p:txBody>
      </p:sp>
      <p:sp>
        <p:nvSpPr>
          <p:cNvPr id="7" name="Content Placeholder 4"/>
          <p:cNvSpPr>
            <a:spLocks noGrp="1"/>
          </p:cNvSpPr>
          <p:nvPr>
            <p:ph idx="1"/>
          </p:nvPr>
        </p:nvSpPr>
        <p:spPr>
          <a:xfrm>
            <a:off x="775252" y="1571915"/>
            <a:ext cx="8413925" cy="1476086"/>
          </a:xfrm>
        </p:spPr>
        <p:txBody>
          <a:bodyPr>
            <a:normAutofit fontScale="85000" lnSpcReduction="10000"/>
          </a:bodyPr>
          <a:lstStyle/>
          <a:p>
            <a:pPr>
              <a:buFont typeface="Wingdings" panose="05000000000000000000" pitchFamily="2" charset="2"/>
              <a:buChar char="§"/>
            </a:pPr>
            <a:r>
              <a:rPr lang="en-US" sz="1800" dirty="0"/>
              <a:t>7 item scale measuring self-report of structural, instrumental, and emotional support.</a:t>
            </a:r>
          </a:p>
          <a:p>
            <a:pPr>
              <a:buFont typeface="Wingdings" panose="05000000000000000000" pitchFamily="2" charset="2"/>
              <a:buChar char="§"/>
            </a:pPr>
            <a:r>
              <a:rPr lang="en-US" sz="1800" dirty="0"/>
              <a:t>Q1-Q6: Responses scored as [1 – 5] (1 = None of the time, …, 5 = All the time)</a:t>
            </a:r>
          </a:p>
          <a:p>
            <a:pPr>
              <a:buFont typeface="Wingdings" panose="05000000000000000000" pitchFamily="2" charset="2"/>
              <a:buChar char="§"/>
            </a:pPr>
            <a:r>
              <a:rPr lang="en-US" sz="1800" dirty="0"/>
              <a:t>Q7: Response scored as (2 = No, 4 = Yes)</a:t>
            </a:r>
          </a:p>
          <a:p>
            <a:pPr>
              <a:buFont typeface="Wingdings" panose="05000000000000000000" pitchFamily="2" charset="2"/>
              <a:buChar char="§"/>
            </a:pPr>
            <a:r>
              <a:rPr lang="en-US" sz="1800" dirty="0"/>
              <a:t>Scores range from 8 – 34 (larger scores </a:t>
            </a:r>
            <a:r>
              <a:rPr lang="en-US" sz="1800" dirty="0">
                <a:sym typeface="Wingdings" panose="05000000000000000000" pitchFamily="2" charset="2"/>
              </a:rPr>
              <a:t> greater perceived social support)</a:t>
            </a:r>
            <a:r>
              <a:rPr lang="en-US" sz="1800" dirty="0"/>
              <a:t> </a:t>
            </a:r>
          </a:p>
          <a:p>
            <a:pPr>
              <a:buFont typeface="Wingdings" panose="05000000000000000000" pitchFamily="2" charset="2"/>
              <a:buChar char="§"/>
            </a:pP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554198160"/>
              </p:ext>
            </p:extLst>
          </p:nvPr>
        </p:nvGraphicFramePr>
        <p:xfrm>
          <a:off x="838199" y="3048001"/>
          <a:ext cx="10515602" cy="3828630"/>
        </p:xfrm>
        <a:graphic>
          <a:graphicData uri="http://schemas.openxmlformats.org/drawingml/2006/table">
            <a:tbl>
              <a:tblPr firstRow="1" bandRow="1">
                <a:tableStyleId>{5940675A-B579-460E-94D1-54222C63F5DA}</a:tableStyleId>
              </a:tblPr>
              <a:tblGrid>
                <a:gridCol w="5257801">
                  <a:extLst>
                    <a:ext uri="{9D8B030D-6E8A-4147-A177-3AD203B41FA5}">
                      <a16:colId xmlns:a16="http://schemas.microsoft.com/office/drawing/2014/main" xmlns="" val="1320186745"/>
                    </a:ext>
                  </a:extLst>
                </a:gridCol>
                <a:gridCol w="5257801">
                  <a:extLst>
                    <a:ext uri="{9D8B030D-6E8A-4147-A177-3AD203B41FA5}">
                      <a16:colId xmlns:a16="http://schemas.microsoft.com/office/drawing/2014/main" xmlns="" val="138195638"/>
                    </a:ext>
                  </a:extLst>
                </a:gridCol>
              </a:tblGrid>
              <a:tr h="567270">
                <a:tc gridSpan="2">
                  <a:txBody>
                    <a:bodyPr/>
                    <a:lstStyle/>
                    <a:p>
                      <a:pPr marL="0" marR="0" indent="0">
                        <a:lnSpc>
                          <a:spcPct val="107000"/>
                        </a:lnSpc>
                        <a:spcBef>
                          <a:spcPts val="0"/>
                        </a:spcBef>
                        <a:spcAft>
                          <a:spcPts val="0"/>
                        </a:spcAft>
                        <a:buNone/>
                      </a:pPr>
                      <a:r>
                        <a:rPr lang="en-US" sz="1600" b="1" i="0" kern="1200" dirty="0">
                          <a:solidFill>
                            <a:schemeClr val="tx1"/>
                          </a:solidFill>
                          <a:effectLst/>
                          <a:latin typeface="+mn-lt"/>
                          <a:ea typeface="+mn-ea"/>
                          <a:cs typeface="+mn-cs"/>
                        </a:rPr>
                        <a:t>Please listen to the following questions and select the response that most closely describes your current situation. </a:t>
                      </a:r>
                      <a:endParaRPr lang="en-US" sz="1600" b="1"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44" marR="599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342900" indent="-342900">
                        <a:buFont typeface="+mj-lt"/>
                        <a:buAutoNum type="arabicPeriod" startAt="6"/>
                      </a:pPr>
                      <a:endParaRPr lang="en-US" sz="1200" dirty="0">
                        <a:solidFill>
                          <a:schemeClr val="tx1">
                            <a:lumMod val="65000"/>
                            <a:lumOff val="35000"/>
                          </a:schemeClr>
                        </a:solidFill>
                        <a:effectLst/>
                      </a:endParaRPr>
                    </a:p>
                  </a:txBody>
                  <a:tcPr marL="47625" marR="47625" marT="38100" marB="38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315380706"/>
                  </a:ext>
                </a:extLst>
              </a:tr>
              <a:tr h="931557">
                <a:tc>
                  <a:txBody>
                    <a:bodyPr/>
                    <a:lstStyle/>
                    <a:p>
                      <a:pPr marL="228600" marR="0" indent="-228600">
                        <a:lnSpc>
                          <a:spcPct val="107000"/>
                        </a:lnSpc>
                        <a:spcBef>
                          <a:spcPts val="0"/>
                        </a:spcBef>
                        <a:spcAft>
                          <a:spcPts val="0"/>
                        </a:spcAft>
                        <a:buAutoNum type="arabicPeriod"/>
                      </a:pPr>
                      <a:r>
                        <a:rPr lang="en-US" sz="2000" b="0" i="0" kern="1200" dirty="0">
                          <a:solidFill>
                            <a:schemeClr val="tx1"/>
                          </a:solidFill>
                          <a:effectLst/>
                          <a:latin typeface="+mn-lt"/>
                          <a:ea typeface="+mn-ea"/>
                          <a:cs typeface="+mn-cs"/>
                        </a:rPr>
                        <a:t>Is there someone available to you whom you can count on to listen to you when you need to talk?</a:t>
                      </a:r>
                      <a:endParaRPr lang="en-US" sz="20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342900" marR="0" indent="-342900">
                        <a:lnSpc>
                          <a:spcPct val="107000"/>
                        </a:lnSpc>
                        <a:spcBef>
                          <a:spcPts val="0"/>
                        </a:spcBef>
                        <a:spcAft>
                          <a:spcPts val="0"/>
                        </a:spcAft>
                        <a:buFont typeface="+mj-lt"/>
                        <a:buAutoNum type="arabicPeriod" startAt="5"/>
                      </a:pPr>
                      <a:r>
                        <a:rPr lang="en-US" sz="2000" b="0" i="0" kern="1200" dirty="0">
                          <a:solidFill>
                            <a:schemeClr val="tx1"/>
                          </a:solidFill>
                          <a:effectLst/>
                          <a:latin typeface="+mn-lt"/>
                          <a:ea typeface="+mn-ea"/>
                          <a:cs typeface="+mn-cs"/>
                        </a:rPr>
                        <a:t>Can you count on anyone to provide you with emotional support (talking over problems or helping you make a difficult decision)?</a:t>
                      </a:r>
                    </a:p>
                    <a:p>
                      <a:pPr marL="342900" marR="0" indent="-342900" algn="l" defTabSz="914400" rtl="0" eaLnBrk="1" fontAlgn="auto" latinLnBrk="0" hangingPunct="1">
                        <a:lnSpc>
                          <a:spcPct val="107000"/>
                        </a:lnSpc>
                        <a:spcBef>
                          <a:spcPts val="0"/>
                        </a:spcBef>
                        <a:spcAft>
                          <a:spcPts val="0"/>
                        </a:spcAft>
                        <a:buClrTx/>
                        <a:buSzTx/>
                        <a:buFont typeface="+mj-lt"/>
                        <a:buAutoNum type="arabicPeriod" startAt="5"/>
                        <a:tabLst/>
                        <a:defRPr/>
                      </a:pPr>
                      <a:r>
                        <a:rPr lang="en-US" sz="2000" b="0" i="0" kern="1200" dirty="0">
                          <a:solidFill>
                            <a:schemeClr val="tx1"/>
                          </a:solidFill>
                          <a:effectLst/>
                          <a:latin typeface="+mn-lt"/>
                          <a:ea typeface="+mn-ea"/>
                          <a:cs typeface="+mn-cs"/>
                        </a:rPr>
                        <a:t>Do you have as much contact as you would like with someone you feel close to, someone in whom you can trust and confide?</a:t>
                      </a:r>
                      <a:endParaRPr lang="en-US" sz="20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l" defTabSz="914400" rtl="0" eaLnBrk="1" fontAlgn="auto" latinLnBrk="0" hangingPunct="1">
                        <a:lnSpc>
                          <a:spcPct val="107000"/>
                        </a:lnSpc>
                        <a:spcBef>
                          <a:spcPts val="0"/>
                        </a:spcBef>
                        <a:spcAft>
                          <a:spcPts val="0"/>
                        </a:spcAft>
                        <a:buClrTx/>
                        <a:buSzTx/>
                        <a:buFont typeface="+mj-lt"/>
                        <a:buAutoNum type="arabicPeriod" startAt="5"/>
                        <a:tabLst/>
                        <a:defRPr/>
                      </a:pPr>
                      <a:r>
                        <a:rPr lang="en-US" sz="2000" dirty="0"/>
                        <a:t>Are</a:t>
                      </a:r>
                      <a:r>
                        <a:rPr lang="en-US" sz="2000" baseline="0" dirty="0"/>
                        <a:t> you currently married or living with a partner?</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64345617"/>
                  </a:ext>
                </a:extLst>
              </a:tr>
              <a:tr h="2203344">
                <a:tc>
                  <a:txBody>
                    <a:bodyPr/>
                    <a:lstStyle/>
                    <a:p>
                      <a:pPr marL="228600" marR="0" indent="-228600">
                        <a:lnSpc>
                          <a:spcPct val="107000"/>
                        </a:lnSpc>
                        <a:spcBef>
                          <a:spcPts val="0"/>
                        </a:spcBef>
                        <a:spcAft>
                          <a:spcPts val="0"/>
                        </a:spcAft>
                        <a:buFont typeface="+mj-lt"/>
                        <a:buAutoNum type="arabicPeriod" startAt="2"/>
                      </a:pPr>
                      <a:r>
                        <a:rPr lang="en-US" sz="2000" b="0" i="0" kern="1200" dirty="0">
                          <a:solidFill>
                            <a:schemeClr val="tx1"/>
                          </a:solidFill>
                          <a:effectLst/>
                          <a:latin typeface="+mn-lt"/>
                          <a:ea typeface="+mn-ea"/>
                          <a:cs typeface="+mn-cs"/>
                        </a:rPr>
                        <a:t>Is there someone available to give you good advice about a problem?</a:t>
                      </a:r>
                    </a:p>
                    <a:p>
                      <a:pPr marL="228600" marR="0" indent="-228600" algn="l" defTabSz="914400" rtl="0" eaLnBrk="1" fontAlgn="auto" latinLnBrk="0" hangingPunct="1">
                        <a:lnSpc>
                          <a:spcPct val="107000"/>
                        </a:lnSpc>
                        <a:spcBef>
                          <a:spcPts val="0"/>
                        </a:spcBef>
                        <a:spcAft>
                          <a:spcPts val="0"/>
                        </a:spcAft>
                        <a:buClrTx/>
                        <a:buSzTx/>
                        <a:buFont typeface="+mj-lt"/>
                        <a:buAutoNum type="arabicPeriod" startAt="2"/>
                        <a:tabLst/>
                        <a:defRPr/>
                      </a:pPr>
                      <a:r>
                        <a:rPr lang="en-US" sz="2000" b="0" i="0" kern="1200" dirty="0">
                          <a:solidFill>
                            <a:schemeClr val="tx1"/>
                          </a:solidFill>
                          <a:effectLst/>
                          <a:latin typeface="+mn-lt"/>
                          <a:ea typeface="+mn-ea"/>
                          <a:cs typeface="+mn-cs"/>
                        </a:rPr>
                        <a:t>Is there someone available to you who shows you love and affection?</a:t>
                      </a:r>
                      <a:endParaRPr lang="en-US" sz="20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7000"/>
                        </a:lnSpc>
                        <a:spcBef>
                          <a:spcPts val="0"/>
                        </a:spcBef>
                        <a:spcAft>
                          <a:spcPts val="0"/>
                        </a:spcAft>
                        <a:buClrTx/>
                        <a:buSzTx/>
                        <a:buFont typeface="+mj-lt"/>
                        <a:buAutoNum type="arabicPeriod" startAt="2"/>
                        <a:tabLst/>
                        <a:defRPr/>
                      </a:pPr>
                      <a:r>
                        <a:rPr lang="en-US" sz="2000" b="0" i="0" kern="1200" dirty="0">
                          <a:solidFill>
                            <a:schemeClr val="tx1"/>
                          </a:solidFill>
                          <a:effectLst/>
                          <a:latin typeface="+mn-lt"/>
                          <a:ea typeface="+mn-ea"/>
                          <a:cs typeface="+mn-cs"/>
                        </a:rPr>
                        <a:t>Is there someone available to help you with daily chores?</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342900" marR="0" indent="-342900">
                        <a:lnSpc>
                          <a:spcPct val="107000"/>
                        </a:lnSpc>
                        <a:spcBef>
                          <a:spcPts val="0"/>
                        </a:spcBef>
                        <a:spcAft>
                          <a:spcPts val="0"/>
                        </a:spcAft>
                        <a:buFont typeface="+mj-lt"/>
                        <a:buAutoNum type="arabicPeriod" startAt="6"/>
                      </a:pPr>
                      <a:endParaRPr lang="en-US"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592398105"/>
                  </a:ext>
                </a:extLst>
              </a:tr>
            </a:tbl>
          </a:graphicData>
        </a:graphic>
      </p:graphicFrame>
    </p:spTree>
    <p:extLst>
      <p:ext uri="{BB962C8B-B14F-4D97-AF65-F5344CB8AC3E}">
        <p14:creationId xmlns:p14="http://schemas.microsoft.com/office/powerpoint/2010/main" val="717277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A65E03-37DE-4FDF-BF3C-3FF2C8927FC6}"/>
              </a:ext>
            </a:extLst>
          </p:cNvPr>
          <p:cNvSpPr>
            <a:spLocks noGrp="1"/>
          </p:cNvSpPr>
          <p:nvPr>
            <p:ph type="title"/>
          </p:nvPr>
        </p:nvSpPr>
        <p:spPr>
          <a:xfrm>
            <a:off x="838200" y="357809"/>
            <a:ext cx="11022496" cy="1332879"/>
          </a:xfrm>
        </p:spPr>
        <p:txBody>
          <a:bodyPr/>
          <a:lstStyle/>
          <a:p>
            <a:r>
              <a:rPr lang="en-US" dirty="0"/>
              <a:t>Social Support Inventory (SSI) – Participant Trajectories</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4256" t="4222" r="2517" b="2550"/>
          <a:stretch/>
        </p:blipFill>
        <p:spPr>
          <a:xfrm>
            <a:off x="463826" y="1523999"/>
            <a:ext cx="6667502" cy="5334001"/>
          </a:xfrm>
          <a:prstGeom prst="rect">
            <a:avLst/>
          </a:prstGeom>
        </p:spPr>
      </p:pic>
      <p:sp>
        <p:nvSpPr>
          <p:cNvPr id="6" name="Content Placeholder 4">
            <a:extLst>
              <a:ext uri="{FF2B5EF4-FFF2-40B4-BE49-F238E27FC236}">
                <a16:creationId xmlns:a16="http://schemas.microsoft.com/office/drawing/2014/main" xmlns="" id="{68AF5389-9ACA-4485-9318-3CB10BF0CBFE}"/>
              </a:ext>
            </a:extLst>
          </p:cNvPr>
          <p:cNvSpPr txBox="1">
            <a:spLocks/>
          </p:cNvSpPr>
          <p:nvPr/>
        </p:nvSpPr>
        <p:spPr>
          <a:xfrm>
            <a:off x="7326126" y="2240054"/>
            <a:ext cx="3765943" cy="3901890"/>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Mean increase of 2.57 units from baseline to 6 months follow up</a:t>
            </a:r>
          </a:p>
          <a:p>
            <a:pPr marL="742950" marR="0" lvl="1"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57% of participants had observed increase in SSI score from baseline to 6 months follow up.  </a:t>
            </a:r>
          </a:p>
        </p:txBody>
      </p:sp>
      <p:sp>
        <p:nvSpPr>
          <p:cNvPr id="7" name="Oval 6">
            <a:extLst>
              <a:ext uri="{FF2B5EF4-FFF2-40B4-BE49-F238E27FC236}">
                <a16:creationId xmlns:a16="http://schemas.microsoft.com/office/drawing/2014/main" xmlns="" id="{4B703C19-57C6-4236-9AFD-9D361F803852}"/>
              </a:ext>
            </a:extLst>
          </p:cNvPr>
          <p:cNvSpPr/>
          <p:nvPr/>
        </p:nvSpPr>
        <p:spPr>
          <a:xfrm>
            <a:off x="1645220" y="2907658"/>
            <a:ext cx="251268" cy="59082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xmlns="" id="{EA98B3A5-BE68-4F51-9E24-B498B349130F}"/>
              </a:ext>
            </a:extLst>
          </p:cNvPr>
          <p:cNvSpPr/>
          <p:nvPr/>
        </p:nvSpPr>
        <p:spPr>
          <a:xfrm>
            <a:off x="6570184" y="2506436"/>
            <a:ext cx="292234" cy="5109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344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2155" y="1200684"/>
            <a:ext cx="7071645" cy="5657316"/>
          </a:xfrm>
          <a:prstGeom prst="rect">
            <a:avLst/>
          </a:prstGeom>
        </p:spPr>
      </p:pic>
      <p:sp>
        <p:nvSpPr>
          <p:cNvPr id="2" name="Title 1">
            <a:extLst>
              <a:ext uri="{FF2B5EF4-FFF2-40B4-BE49-F238E27FC236}">
                <a16:creationId xmlns:a16="http://schemas.microsoft.com/office/drawing/2014/main" xmlns="" id="{96A65E03-37DE-4FDF-BF3C-3FF2C8927FC6}"/>
              </a:ext>
            </a:extLst>
          </p:cNvPr>
          <p:cNvSpPr>
            <a:spLocks noGrp="1"/>
          </p:cNvSpPr>
          <p:nvPr>
            <p:ph type="title"/>
          </p:nvPr>
        </p:nvSpPr>
        <p:spPr/>
        <p:txBody>
          <a:bodyPr/>
          <a:lstStyle/>
          <a:p>
            <a:r>
              <a:rPr lang="en-US" dirty="0"/>
              <a:t>Change in SSI by Baseline Quartile</a:t>
            </a:r>
          </a:p>
        </p:txBody>
      </p:sp>
      <p:sp>
        <p:nvSpPr>
          <p:cNvPr id="10" name="Content Placeholder 4"/>
          <p:cNvSpPr txBox="1">
            <a:spLocks/>
          </p:cNvSpPr>
          <p:nvPr/>
        </p:nvSpPr>
        <p:spPr>
          <a:xfrm>
            <a:off x="781509" y="2250222"/>
            <a:ext cx="3557337" cy="35582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Divide participants into 4 groups based on baseline SSI scores</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Change in SSI from baseline to 6-months follow up was greatest for those with lowest initial SSI scores </a:t>
            </a:r>
          </a:p>
        </p:txBody>
      </p:sp>
    </p:spTree>
    <p:extLst>
      <p:ext uri="{BB962C8B-B14F-4D97-AF65-F5344CB8AC3E}">
        <p14:creationId xmlns:p14="http://schemas.microsoft.com/office/powerpoint/2010/main" val="252370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70F089-F747-4188-BCDF-7A8D3FF84801}"/>
              </a:ext>
            </a:extLst>
          </p:cNvPr>
          <p:cNvSpPr>
            <a:spLocks noGrp="1"/>
          </p:cNvSpPr>
          <p:nvPr>
            <p:ph type="title"/>
          </p:nvPr>
        </p:nvSpPr>
        <p:spPr/>
        <p:txBody>
          <a:bodyPr>
            <a:normAutofit/>
          </a:bodyPr>
          <a:lstStyle/>
          <a:p>
            <a:r>
              <a:rPr lang="en-US" dirty="0"/>
              <a:t>Focus Group Demographics</a:t>
            </a:r>
          </a:p>
        </p:txBody>
      </p:sp>
      <p:sp>
        <p:nvSpPr>
          <p:cNvPr id="5" name="Content Placeholder 4">
            <a:extLst>
              <a:ext uri="{FF2B5EF4-FFF2-40B4-BE49-F238E27FC236}">
                <a16:creationId xmlns:a16="http://schemas.microsoft.com/office/drawing/2014/main" xmlns="" id="{E38047E5-0785-475C-B70D-D069D0D3AC6D}"/>
              </a:ext>
            </a:extLst>
          </p:cNvPr>
          <p:cNvSpPr>
            <a:spLocks noGrp="1"/>
          </p:cNvSpPr>
          <p:nvPr>
            <p:ph idx="1"/>
          </p:nvPr>
        </p:nvSpPr>
        <p:spPr>
          <a:xfrm>
            <a:off x="1103312" y="2052918"/>
            <a:ext cx="9686608" cy="4352364"/>
          </a:xfrm>
        </p:spPr>
        <p:txBody>
          <a:bodyPr>
            <a:noAutofit/>
          </a:bodyPr>
          <a:lstStyle/>
          <a:p>
            <a:r>
              <a:rPr lang="en-US" sz="3200" dirty="0"/>
              <a:t>Four CHW-led six focus groups (n= 52) (two per site) with LINKS participants. </a:t>
            </a:r>
          </a:p>
          <a:p>
            <a:r>
              <a:rPr lang="en-US" sz="3200" dirty="0"/>
              <a:t>Focus group participants were primarily Latinas ages 33 to 83 years. </a:t>
            </a:r>
          </a:p>
          <a:p>
            <a:r>
              <a:rPr lang="en-US" sz="3200" dirty="0"/>
              <a:t>Participants were asked questions about their health, challenges to being healthy, resources acquired to promote emotional well-being, and recommendations for improving LINKS.</a:t>
            </a:r>
          </a:p>
        </p:txBody>
      </p:sp>
    </p:spTree>
    <p:extLst>
      <p:ext uri="{BB962C8B-B14F-4D97-AF65-F5344CB8AC3E}">
        <p14:creationId xmlns:p14="http://schemas.microsoft.com/office/powerpoint/2010/main" val="38094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DCD16D-C560-4DF7-A728-E408281EDE5F}"/>
              </a:ext>
            </a:extLst>
          </p:cNvPr>
          <p:cNvSpPr>
            <a:spLocks noGrp="1"/>
          </p:cNvSpPr>
          <p:nvPr>
            <p:ph type="title"/>
          </p:nvPr>
        </p:nvSpPr>
        <p:spPr/>
        <p:txBody>
          <a:bodyPr>
            <a:normAutofit/>
          </a:bodyPr>
          <a:lstStyle/>
          <a:p>
            <a:r>
              <a:rPr lang="en-US" dirty="0"/>
              <a:t>Results: Four Main Themes</a:t>
            </a:r>
          </a:p>
        </p:txBody>
      </p:sp>
      <p:sp>
        <p:nvSpPr>
          <p:cNvPr id="3" name="Content Placeholder 2">
            <a:extLst>
              <a:ext uri="{FF2B5EF4-FFF2-40B4-BE49-F238E27FC236}">
                <a16:creationId xmlns:a16="http://schemas.microsoft.com/office/drawing/2014/main" xmlns="" id="{8A867486-3247-4319-9CB5-BB549C930A4B}"/>
              </a:ext>
            </a:extLst>
          </p:cNvPr>
          <p:cNvSpPr>
            <a:spLocks noGrp="1"/>
          </p:cNvSpPr>
          <p:nvPr>
            <p:ph idx="1"/>
          </p:nvPr>
        </p:nvSpPr>
        <p:spPr/>
        <p:txBody>
          <a:bodyPr>
            <a:normAutofit fontScale="92500" lnSpcReduction="20000"/>
          </a:bodyPr>
          <a:lstStyle/>
          <a:p>
            <a:endParaRPr lang="en-US" sz="3200" dirty="0"/>
          </a:p>
          <a:p>
            <a:r>
              <a:rPr lang="en-US" sz="3200" dirty="0"/>
              <a:t>Barriers to Maintaining Health</a:t>
            </a:r>
          </a:p>
          <a:p>
            <a:pPr marL="0" indent="0">
              <a:buNone/>
            </a:pPr>
            <a:endParaRPr lang="en-US" sz="3200" dirty="0"/>
          </a:p>
          <a:p>
            <a:r>
              <a:rPr lang="en-US" sz="3200" dirty="0"/>
              <a:t>Prevention Strategies</a:t>
            </a:r>
          </a:p>
          <a:p>
            <a:pPr marL="0" indent="0">
              <a:buNone/>
            </a:pPr>
            <a:endParaRPr lang="en-US" sz="3200" dirty="0"/>
          </a:p>
          <a:p>
            <a:r>
              <a:rPr lang="en-US" sz="3200" b="1" dirty="0"/>
              <a:t>CHW Effect or Impact</a:t>
            </a:r>
          </a:p>
          <a:p>
            <a:pPr marL="0" indent="0">
              <a:buNone/>
            </a:pPr>
            <a:endParaRPr lang="en-US" sz="3200" b="1" dirty="0"/>
          </a:p>
          <a:p>
            <a:r>
              <a:rPr lang="en-US" sz="3200" b="1" dirty="0"/>
              <a:t>Recommendations</a:t>
            </a:r>
          </a:p>
        </p:txBody>
      </p:sp>
    </p:spTree>
    <p:extLst>
      <p:ext uri="{BB962C8B-B14F-4D97-AF65-F5344CB8AC3E}">
        <p14:creationId xmlns:p14="http://schemas.microsoft.com/office/powerpoint/2010/main" val="143691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9E0B6E-0960-4D99-91B4-8191E86C6A32}"/>
              </a:ext>
            </a:extLst>
          </p:cNvPr>
          <p:cNvSpPr>
            <a:spLocks noGrp="1"/>
          </p:cNvSpPr>
          <p:nvPr>
            <p:ph type="title"/>
          </p:nvPr>
        </p:nvSpPr>
        <p:spPr/>
        <p:txBody>
          <a:bodyPr/>
          <a:lstStyle/>
          <a:p>
            <a:r>
              <a:rPr lang="en-US" dirty="0"/>
              <a:t>Barriers to Maintaining Health</a:t>
            </a:r>
          </a:p>
        </p:txBody>
      </p:sp>
      <p:sp>
        <p:nvSpPr>
          <p:cNvPr id="3" name="Content Placeholder 2">
            <a:extLst>
              <a:ext uri="{FF2B5EF4-FFF2-40B4-BE49-F238E27FC236}">
                <a16:creationId xmlns:a16="http://schemas.microsoft.com/office/drawing/2014/main" xmlns="" id="{514E4605-9F91-4351-B3DA-A5BB78DD5714}"/>
              </a:ext>
            </a:extLst>
          </p:cNvPr>
          <p:cNvSpPr>
            <a:spLocks noGrp="1"/>
          </p:cNvSpPr>
          <p:nvPr>
            <p:ph idx="1"/>
          </p:nvPr>
        </p:nvSpPr>
        <p:spPr/>
        <p:txBody>
          <a:bodyPr>
            <a:normAutofit/>
          </a:bodyPr>
          <a:lstStyle/>
          <a:p>
            <a:pPr marL="0" indent="0">
              <a:buNone/>
            </a:pPr>
            <a:r>
              <a:rPr lang="en-US" sz="3200" dirty="0"/>
              <a:t>“I have a lot of resources but my mind tells me to use them but my body says no”</a:t>
            </a:r>
          </a:p>
          <a:p>
            <a:pPr marL="0" indent="0">
              <a:buNone/>
            </a:pPr>
            <a:endParaRPr lang="en-US" sz="3200" i="1" dirty="0">
              <a:solidFill>
                <a:srgbClr val="FFFF00"/>
              </a:solidFill>
            </a:endParaRPr>
          </a:p>
          <a:p>
            <a:pPr marL="0" indent="0">
              <a:buNone/>
            </a:pPr>
            <a:r>
              <a:rPr lang="es-MX" sz="3200" i="1" dirty="0">
                <a:solidFill>
                  <a:srgbClr val="FFFF00"/>
                </a:solidFill>
              </a:rPr>
              <a:t>“Yo tengo muchos recursos pero mi mente dice úsalos pero mi cuerpo dice que no.”</a:t>
            </a:r>
          </a:p>
        </p:txBody>
      </p:sp>
    </p:spTree>
    <p:extLst>
      <p:ext uri="{BB962C8B-B14F-4D97-AF65-F5344CB8AC3E}">
        <p14:creationId xmlns:p14="http://schemas.microsoft.com/office/powerpoint/2010/main" val="142319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F6E517-5877-4141-9E22-422BE24AEE09}"/>
              </a:ext>
            </a:extLst>
          </p:cNvPr>
          <p:cNvSpPr>
            <a:spLocks noGrp="1"/>
          </p:cNvSpPr>
          <p:nvPr>
            <p:ph type="title"/>
          </p:nvPr>
        </p:nvSpPr>
        <p:spPr/>
        <p:txBody>
          <a:bodyPr/>
          <a:lstStyle/>
          <a:p>
            <a:r>
              <a:rPr lang="en-US" dirty="0"/>
              <a:t>Land Acknowledgment</a:t>
            </a:r>
          </a:p>
        </p:txBody>
      </p:sp>
      <p:sp>
        <p:nvSpPr>
          <p:cNvPr id="3" name="Content Placeholder 2">
            <a:extLst>
              <a:ext uri="{FF2B5EF4-FFF2-40B4-BE49-F238E27FC236}">
                <a16:creationId xmlns:a16="http://schemas.microsoft.com/office/drawing/2014/main" xmlns="" id="{B5933730-6D12-4448-9460-774249AD4978}"/>
              </a:ext>
            </a:extLst>
          </p:cNvPr>
          <p:cNvSpPr>
            <a:spLocks noGrp="1"/>
          </p:cNvSpPr>
          <p:nvPr>
            <p:ph idx="1"/>
          </p:nvPr>
        </p:nvSpPr>
        <p:spPr>
          <a:xfrm>
            <a:off x="1103312" y="2052918"/>
            <a:ext cx="9404723" cy="4195481"/>
          </a:xfrm>
        </p:spPr>
        <p:txBody>
          <a:bodyPr>
            <a:normAutofit/>
          </a:bodyPr>
          <a:lstStyle/>
          <a:p>
            <a:pPr marL="0" indent="0">
              <a:buNone/>
            </a:pPr>
            <a:r>
              <a:rPr lang="en-US" sz="2800" dirty="0"/>
              <a:t>The University of Arizona’s Tucson campus is located on the traditional lands of the Tohono O’odham and Pascua Yaqui people. As a land grant institution serving the entire state, we also recognize the homelands of an additional twenty other Tribal Nations on which we work and live. We pay respect to their cultures and histories, as well as to Indigenous People everywhere, when we act to foster a diverse and inclusive Wildcat community.</a:t>
            </a:r>
          </a:p>
          <a:p>
            <a:pPr marL="0" indent="0">
              <a:buNone/>
            </a:pPr>
            <a:endParaRPr lang="en-US" dirty="0"/>
          </a:p>
        </p:txBody>
      </p:sp>
    </p:spTree>
    <p:extLst>
      <p:ext uri="{BB962C8B-B14F-4D97-AF65-F5344CB8AC3E}">
        <p14:creationId xmlns:p14="http://schemas.microsoft.com/office/powerpoint/2010/main" val="3393519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9E0B6E-0960-4D99-91B4-8191E86C6A32}"/>
              </a:ext>
            </a:extLst>
          </p:cNvPr>
          <p:cNvSpPr>
            <a:spLocks noGrp="1"/>
          </p:cNvSpPr>
          <p:nvPr>
            <p:ph type="title"/>
          </p:nvPr>
        </p:nvSpPr>
        <p:spPr/>
        <p:txBody>
          <a:bodyPr/>
          <a:lstStyle/>
          <a:p>
            <a:r>
              <a:rPr lang="en-US" dirty="0"/>
              <a:t>Barriers to Maintaining Health</a:t>
            </a:r>
          </a:p>
        </p:txBody>
      </p:sp>
      <p:graphicFrame>
        <p:nvGraphicFramePr>
          <p:cNvPr id="4" name="Content Placeholder 3">
            <a:extLst>
              <a:ext uri="{FF2B5EF4-FFF2-40B4-BE49-F238E27FC236}">
                <a16:creationId xmlns:a16="http://schemas.microsoft.com/office/drawing/2014/main" xmlns="" id="{5208DF11-12D0-4AEC-97C7-4D7C7BF11121}"/>
              </a:ext>
            </a:extLst>
          </p:cNvPr>
          <p:cNvGraphicFramePr>
            <a:graphicFrameLocks noGrp="1"/>
          </p:cNvGraphicFramePr>
          <p:nvPr>
            <p:ph idx="1"/>
            <p:extLst>
              <p:ext uri="{D42A27DB-BD31-4B8C-83A1-F6EECF244321}">
                <p14:modId xmlns:p14="http://schemas.microsoft.com/office/powerpoint/2010/main" val="1505794834"/>
              </p:ext>
            </p:extLst>
          </p:nvPr>
        </p:nvGraphicFramePr>
        <p:xfrm>
          <a:off x="1103313" y="1565031"/>
          <a:ext cx="8947150" cy="4683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350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270198-F1E5-4738-A050-AD3C64CF81DD}"/>
              </a:ext>
            </a:extLst>
          </p:cNvPr>
          <p:cNvSpPr>
            <a:spLocks noGrp="1"/>
          </p:cNvSpPr>
          <p:nvPr>
            <p:ph type="title"/>
          </p:nvPr>
        </p:nvSpPr>
        <p:spPr/>
        <p:txBody>
          <a:bodyPr>
            <a:normAutofit/>
          </a:bodyPr>
          <a:lstStyle/>
          <a:p>
            <a:r>
              <a:rPr lang="en-US" dirty="0"/>
              <a:t>Prevention Strategies</a:t>
            </a:r>
          </a:p>
        </p:txBody>
      </p:sp>
      <p:sp>
        <p:nvSpPr>
          <p:cNvPr id="3" name="Content Placeholder 2">
            <a:extLst>
              <a:ext uri="{FF2B5EF4-FFF2-40B4-BE49-F238E27FC236}">
                <a16:creationId xmlns:a16="http://schemas.microsoft.com/office/drawing/2014/main" xmlns="" id="{B2A5BE9D-93B1-4990-9EF9-7EDD05F4E0BE}"/>
              </a:ext>
            </a:extLst>
          </p:cNvPr>
          <p:cNvSpPr>
            <a:spLocks noGrp="1"/>
          </p:cNvSpPr>
          <p:nvPr>
            <p:ph idx="1"/>
          </p:nvPr>
        </p:nvSpPr>
        <p:spPr>
          <a:xfrm>
            <a:off x="1104293" y="1331259"/>
            <a:ext cx="9946328" cy="5074023"/>
          </a:xfrm>
        </p:spPr>
        <p:txBody>
          <a:bodyPr>
            <a:noAutofit/>
          </a:bodyPr>
          <a:lstStyle/>
          <a:p>
            <a:pPr marL="0" indent="0">
              <a:buNone/>
            </a:pPr>
            <a:r>
              <a:rPr lang="en-US" sz="3200" dirty="0"/>
              <a:t>“In the diabetes class, I drank a lot of soda…and one of the first classes that I took was one of the ones that helped me a lot because they would show us how much sugar was in one bottle, that image is engrained in my mind and when I want a soda I think about it and I buy a small soda, that was one of the tools that has helped me in this aspect and emotionally because I know it will cause me harm and I stopped drinking it so I can be better and be more positive”</a:t>
            </a:r>
          </a:p>
        </p:txBody>
      </p:sp>
    </p:spTree>
    <p:extLst>
      <p:ext uri="{BB962C8B-B14F-4D97-AF65-F5344CB8AC3E}">
        <p14:creationId xmlns:p14="http://schemas.microsoft.com/office/powerpoint/2010/main" val="6036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9E0B6E-0960-4D99-91B4-8191E86C6A32}"/>
              </a:ext>
            </a:extLst>
          </p:cNvPr>
          <p:cNvSpPr>
            <a:spLocks noGrp="1"/>
          </p:cNvSpPr>
          <p:nvPr>
            <p:ph type="title"/>
          </p:nvPr>
        </p:nvSpPr>
        <p:spPr/>
        <p:txBody>
          <a:bodyPr/>
          <a:lstStyle/>
          <a:p>
            <a:r>
              <a:rPr lang="en-US" dirty="0"/>
              <a:t>Prevention Strategies Continuum</a:t>
            </a:r>
          </a:p>
        </p:txBody>
      </p:sp>
      <p:graphicFrame>
        <p:nvGraphicFramePr>
          <p:cNvPr id="4" name="Content Placeholder 3">
            <a:extLst>
              <a:ext uri="{FF2B5EF4-FFF2-40B4-BE49-F238E27FC236}">
                <a16:creationId xmlns:a16="http://schemas.microsoft.com/office/drawing/2014/main" xmlns="" id="{5208DF11-12D0-4AEC-97C7-4D7C7BF11121}"/>
              </a:ext>
            </a:extLst>
          </p:cNvPr>
          <p:cNvGraphicFramePr>
            <a:graphicFrameLocks noGrp="1"/>
          </p:cNvGraphicFramePr>
          <p:nvPr>
            <p:ph idx="1"/>
            <p:extLst>
              <p:ext uri="{D42A27DB-BD31-4B8C-83A1-F6EECF244321}">
                <p14:modId xmlns:p14="http://schemas.microsoft.com/office/powerpoint/2010/main" val="1095703568"/>
              </p:ext>
            </p:extLst>
          </p:nvPr>
        </p:nvGraphicFramePr>
        <p:xfrm>
          <a:off x="646111" y="1853248"/>
          <a:ext cx="10397025" cy="4195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356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F65E3A-B456-4C9B-87B2-8C85B10DD0C6}"/>
              </a:ext>
            </a:extLst>
          </p:cNvPr>
          <p:cNvSpPr>
            <a:spLocks noGrp="1"/>
          </p:cNvSpPr>
          <p:nvPr>
            <p:ph type="title"/>
          </p:nvPr>
        </p:nvSpPr>
        <p:spPr/>
        <p:txBody>
          <a:bodyPr/>
          <a:lstStyle/>
          <a:p>
            <a:r>
              <a:rPr lang="en-US" dirty="0"/>
              <a:t>CHW Effect or Impact </a:t>
            </a:r>
          </a:p>
        </p:txBody>
      </p:sp>
      <p:pic>
        <p:nvPicPr>
          <p:cNvPr id="5" name="Content Placeholder 4">
            <a:extLst>
              <a:ext uri="{FF2B5EF4-FFF2-40B4-BE49-F238E27FC236}">
                <a16:creationId xmlns:a16="http://schemas.microsoft.com/office/drawing/2014/main" xmlns="" id="{E4EF4707-1028-4584-8D7F-176E884EC5F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20362" y="0"/>
            <a:ext cx="5171638" cy="6858000"/>
          </a:xfrm>
        </p:spPr>
      </p:pic>
    </p:spTree>
    <p:extLst>
      <p:ext uri="{BB962C8B-B14F-4D97-AF65-F5344CB8AC3E}">
        <p14:creationId xmlns:p14="http://schemas.microsoft.com/office/powerpoint/2010/main" val="404937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90D5B8-55D5-47DF-82ED-A3397A03D738}"/>
              </a:ext>
            </a:extLst>
          </p:cNvPr>
          <p:cNvSpPr>
            <a:spLocks noGrp="1"/>
          </p:cNvSpPr>
          <p:nvPr>
            <p:ph type="title"/>
          </p:nvPr>
        </p:nvSpPr>
        <p:spPr/>
        <p:txBody>
          <a:bodyPr>
            <a:normAutofit/>
          </a:bodyPr>
          <a:lstStyle/>
          <a:p>
            <a:r>
              <a:rPr lang="en-US" dirty="0"/>
              <a:t>CHW Effect or Impact</a:t>
            </a:r>
          </a:p>
        </p:txBody>
      </p:sp>
      <p:sp>
        <p:nvSpPr>
          <p:cNvPr id="3" name="Content Placeholder 2">
            <a:extLst>
              <a:ext uri="{FF2B5EF4-FFF2-40B4-BE49-F238E27FC236}">
                <a16:creationId xmlns:a16="http://schemas.microsoft.com/office/drawing/2014/main" xmlns="" id="{4DFD4126-B074-4932-817F-0D7D8AB005BF}"/>
              </a:ext>
            </a:extLst>
          </p:cNvPr>
          <p:cNvSpPr>
            <a:spLocks noGrp="1"/>
          </p:cNvSpPr>
          <p:nvPr>
            <p:ph idx="1"/>
          </p:nvPr>
        </p:nvSpPr>
        <p:spPr/>
        <p:txBody>
          <a:bodyPr>
            <a:normAutofit/>
          </a:bodyPr>
          <a:lstStyle/>
          <a:p>
            <a:pPr marL="0" indent="0">
              <a:buNone/>
            </a:pPr>
            <a:r>
              <a:rPr lang="en-US" sz="3200" dirty="0"/>
              <a:t>“We have a lot of information now that we didn’t have before. And we feel like we have a lot of trust in you”</a:t>
            </a:r>
          </a:p>
          <a:p>
            <a:pPr marL="0" indent="0">
              <a:buNone/>
            </a:pPr>
            <a:endParaRPr lang="en-US" sz="3200" dirty="0"/>
          </a:p>
          <a:p>
            <a:pPr marL="0" indent="0">
              <a:buNone/>
            </a:pPr>
            <a:r>
              <a:rPr lang="es-MX" sz="3200" dirty="0">
                <a:solidFill>
                  <a:srgbClr val="FFFF00"/>
                </a:solidFill>
              </a:rPr>
              <a:t>“Es que tenemos mucha información ahora. Pues que no teníamos. Y luego nos sentimos con mucha confianza con usted”</a:t>
            </a:r>
          </a:p>
        </p:txBody>
      </p:sp>
    </p:spTree>
    <p:extLst>
      <p:ext uri="{BB962C8B-B14F-4D97-AF65-F5344CB8AC3E}">
        <p14:creationId xmlns:p14="http://schemas.microsoft.com/office/powerpoint/2010/main" val="71274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CCF888-889E-406F-92F5-69668D6B401C}"/>
              </a:ext>
            </a:extLst>
          </p:cNvPr>
          <p:cNvSpPr>
            <a:spLocks noGrp="1"/>
          </p:cNvSpPr>
          <p:nvPr>
            <p:ph type="title"/>
          </p:nvPr>
        </p:nvSpPr>
        <p:spPr/>
        <p:txBody>
          <a:bodyPr>
            <a:normAutofit/>
          </a:bodyPr>
          <a:lstStyle/>
          <a:p>
            <a:r>
              <a:rPr lang="en-US" dirty="0"/>
              <a:t>Recommendations</a:t>
            </a:r>
          </a:p>
        </p:txBody>
      </p:sp>
      <p:sp>
        <p:nvSpPr>
          <p:cNvPr id="3" name="Content Placeholder 2">
            <a:extLst>
              <a:ext uri="{FF2B5EF4-FFF2-40B4-BE49-F238E27FC236}">
                <a16:creationId xmlns:a16="http://schemas.microsoft.com/office/drawing/2014/main" xmlns="" id="{C229CF2F-4B6F-47AC-A7CF-9FCC3927F4BD}"/>
              </a:ext>
            </a:extLst>
          </p:cNvPr>
          <p:cNvSpPr>
            <a:spLocks noGrp="1"/>
          </p:cNvSpPr>
          <p:nvPr>
            <p:ph sz="half" idx="1"/>
          </p:nvPr>
        </p:nvSpPr>
        <p:spPr>
          <a:xfrm>
            <a:off x="646111" y="1489167"/>
            <a:ext cx="5127671" cy="4767172"/>
          </a:xfrm>
        </p:spPr>
        <p:txBody>
          <a:bodyPr>
            <a:normAutofit fontScale="77500" lnSpcReduction="20000"/>
          </a:bodyPr>
          <a:lstStyle/>
          <a:p>
            <a:r>
              <a:rPr lang="en-US" sz="3200" dirty="0"/>
              <a:t>Including a variety of group activities to counter social isolation:</a:t>
            </a:r>
          </a:p>
          <a:p>
            <a:pPr lvl="1"/>
            <a:r>
              <a:rPr lang="en-US" sz="2800" dirty="0"/>
              <a:t>self-esteem training, dealing with </a:t>
            </a:r>
            <a:r>
              <a:rPr lang="en-US" sz="2800"/>
              <a:t>depression class,  </a:t>
            </a:r>
            <a:r>
              <a:rPr lang="en-US" sz="2800" dirty="0"/>
              <a:t>nutritional label reading class, culturally relevant cooking demonstrations, physical activities including dancing and group workouts</a:t>
            </a:r>
          </a:p>
          <a:p>
            <a:pPr marL="231775" lvl="1" indent="0">
              <a:buNone/>
            </a:pPr>
            <a:endParaRPr lang="en-US" sz="2800" dirty="0"/>
          </a:p>
          <a:p>
            <a:r>
              <a:rPr lang="en-US" sz="3200" dirty="0"/>
              <a:t>Including more men to participate in these type of programs</a:t>
            </a:r>
          </a:p>
        </p:txBody>
      </p:sp>
      <p:pic>
        <p:nvPicPr>
          <p:cNvPr id="5" name="Content Placeholder 4">
            <a:extLst>
              <a:ext uri="{FF2B5EF4-FFF2-40B4-BE49-F238E27FC236}">
                <a16:creationId xmlns:a16="http://schemas.microsoft.com/office/drawing/2014/main" xmlns="" id="{92FDE403-99EE-41B2-AA2D-45AD3A41C7A4}"/>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5715000" y="381000"/>
            <a:ext cx="6858000" cy="6096000"/>
          </a:xfrm>
          <a:prstGeom prst="rect">
            <a:avLst/>
          </a:prstGeom>
        </p:spPr>
      </p:pic>
    </p:spTree>
    <p:extLst>
      <p:ext uri="{BB962C8B-B14F-4D97-AF65-F5344CB8AC3E}">
        <p14:creationId xmlns:p14="http://schemas.microsoft.com/office/powerpoint/2010/main" val="286180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8C19DD12-077E-49C4-ABF5-763B0DE1BB4A}"/>
              </a:ext>
            </a:extLst>
          </p:cNvPr>
          <p:cNvSpPr>
            <a:spLocks noGrp="1"/>
          </p:cNvSpPr>
          <p:nvPr>
            <p:ph type="title"/>
          </p:nvPr>
        </p:nvSpPr>
        <p:spPr/>
        <p:txBody>
          <a:bodyPr/>
          <a:lstStyle/>
          <a:p>
            <a:r>
              <a:rPr lang="en-US" dirty="0"/>
              <a:t>Creating the Unidos Program</a:t>
            </a:r>
          </a:p>
        </p:txBody>
      </p:sp>
      <p:sp>
        <p:nvSpPr>
          <p:cNvPr id="6" name="Content Placeholder 5">
            <a:extLst>
              <a:ext uri="{FF2B5EF4-FFF2-40B4-BE49-F238E27FC236}">
                <a16:creationId xmlns:a16="http://schemas.microsoft.com/office/drawing/2014/main" xmlns="" id="{443C82F9-8912-41F5-BE68-30A2F9D10A88}"/>
              </a:ext>
            </a:extLst>
          </p:cNvPr>
          <p:cNvSpPr>
            <a:spLocks noGrp="1"/>
          </p:cNvSpPr>
          <p:nvPr>
            <p:ph idx="1"/>
          </p:nvPr>
        </p:nvSpPr>
        <p:spPr/>
        <p:txBody>
          <a:bodyPr>
            <a:normAutofit/>
          </a:bodyPr>
          <a:lstStyle/>
          <a:p>
            <a:r>
              <a:rPr lang="en-US" sz="2800" dirty="0"/>
              <a:t>We incorporated the recommendations from our community members and CAB partners to streamline our new Unidos Program.</a:t>
            </a:r>
          </a:p>
          <a:p>
            <a:pPr marL="0" indent="0">
              <a:buNone/>
            </a:pPr>
            <a:endParaRPr lang="en-US" sz="2800" dirty="0"/>
          </a:p>
          <a:p>
            <a:r>
              <a:rPr lang="en-US" sz="2800" dirty="0"/>
              <a:t>COVID impact</a:t>
            </a:r>
          </a:p>
        </p:txBody>
      </p:sp>
    </p:spTree>
    <p:extLst>
      <p:ext uri="{BB962C8B-B14F-4D97-AF65-F5344CB8AC3E}">
        <p14:creationId xmlns:p14="http://schemas.microsoft.com/office/powerpoint/2010/main" val="2740399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770671-9259-4B53-871A-7D292C9339C4}"/>
              </a:ext>
            </a:extLst>
          </p:cNvPr>
          <p:cNvSpPr>
            <a:spLocks noGrp="1"/>
          </p:cNvSpPr>
          <p:nvPr>
            <p:ph type="title"/>
          </p:nvPr>
        </p:nvSpPr>
        <p:spPr/>
        <p:txBody>
          <a:bodyPr/>
          <a:lstStyle/>
          <a:p>
            <a:r>
              <a:rPr lang="en-US" dirty="0"/>
              <a:t>Our LINKS and Unidos Team</a:t>
            </a:r>
          </a:p>
        </p:txBody>
      </p:sp>
      <p:sp>
        <p:nvSpPr>
          <p:cNvPr id="3" name="Content Placeholder 2">
            <a:extLst>
              <a:ext uri="{FF2B5EF4-FFF2-40B4-BE49-F238E27FC236}">
                <a16:creationId xmlns:a16="http://schemas.microsoft.com/office/drawing/2014/main" xmlns="" id="{7970DED9-DF58-4B75-B77D-27E953D8D5E3}"/>
              </a:ext>
            </a:extLst>
          </p:cNvPr>
          <p:cNvSpPr>
            <a:spLocks noGrp="1"/>
          </p:cNvSpPr>
          <p:nvPr>
            <p:ph sz="half" idx="1"/>
          </p:nvPr>
        </p:nvSpPr>
        <p:spPr>
          <a:xfrm>
            <a:off x="646111" y="1380931"/>
            <a:ext cx="5829333" cy="5264087"/>
          </a:xfrm>
        </p:spPr>
        <p:txBody>
          <a:bodyPr>
            <a:normAutofit/>
          </a:bodyPr>
          <a:lstStyle/>
          <a:p>
            <a:r>
              <a:rPr lang="en-US" sz="2000" dirty="0"/>
              <a:t>Pima County Health Department</a:t>
            </a:r>
          </a:p>
          <a:p>
            <a:r>
              <a:rPr lang="en-US" sz="2000" dirty="0"/>
              <a:t>Yuma County Health District</a:t>
            </a:r>
          </a:p>
          <a:p>
            <a:r>
              <a:rPr lang="en-US" sz="2000" dirty="0"/>
              <a:t>Mariposa Community Health Center</a:t>
            </a:r>
          </a:p>
          <a:p>
            <a:r>
              <a:rPr lang="en-US" sz="2000" dirty="0"/>
              <a:t>Maricopa County Department of Public Health</a:t>
            </a:r>
          </a:p>
          <a:p>
            <a:r>
              <a:rPr lang="en-US" sz="2000" dirty="0"/>
              <a:t>Arizona Community Health Outreach Worker Association (</a:t>
            </a:r>
            <a:r>
              <a:rPr lang="en-US" sz="2000" dirty="0" err="1"/>
              <a:t>AzCHOW</a:t>
            </a:r>
            <a:r>
              <a:rPr lang="en-US" sz="2000" dirty="0"/>
              <a:t>)</a:t>
            </a:r>
          </a:p>
          <a:p>
            <a:r>
              <a:rPr lang="en-US" sz="2000" dirty="0"/>
              <a:t>El Rio Health Center</a:t>
            </a:r>
          </a:p>
          <a:p>
            <a:r>
              <a:rPr lang="en-US" sz="2000" dirty="0"/>
              <a:t>Sunset Community Health Center</a:t>
            </a:r>
          </a:p>
          <a:p>
            <a:r>
              <a:rPr lang="en-US" sz="2000" dirty="0"/>
              <a:t>Arizona Prevention Research Center(</a:t>
            </a:r>
            <a:r>
              <a:rPr lang="en-US" sz="2000" dirty="0" err="1"/>
              <a:t>AzPRC</a:t>
            </a:r>
            <a:r>
              <a:rPr lang="en-US" sz="2000" dirty="0"/>
              <a:t>) Community Action Board </a:t>
            </a:r>
          </a:p>
          <a:p>
            <a:pPr marL="0" indent="0">
              <a:buNone/>
            </a:pPr>
            <a:endParaRPr lang="en-US" sz="2000" dirty="0"/>
          </a:p>
          <a:p>
            <a:pPr marL="0" indent="0">
              <a:buNone/>
            </a:pPr>
            <a:endParaRPr lang="en-US" dirty="0"/>
          </a:p>
        </p:txBody>
      </p:sp>
      <p:pic>
        <p:nvPicPr>
          <p:cNvPr id="6" name="Content Placeholder 5">
            <a:extLst>
              <a:ext uri="{FF2B5EF4-FFF2-40B4-BE49-F238E27FC236}">
                <a16:creationId xmlns:a16="http://schemas.microsoft.com/office/drawing/2014/main" xmlns="" id="{428DF290-3587-45F9-8F08-E95E67DDE58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90251" y="1195911"/>
            <a:ext cx="4093096" cy="5449107"/>
          </a:xfrm>
        </p:spPr>
      </p:pic>
    </p:spTree>
    <p:extLst>
      <p:ext uri="{BB962C8B-B14F-4D97-AF65-F5344CB8AC3E}">
        <p14:creationId xmlns:p14="http://schemas.microsoft.com/office/powerpoint/2010/main" val="1204576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8CE6B5-3F31-483B-90E4-BAD57A0E2E17}"/>
              </a:ext>
            </a:extLst>
          </p:cNvPr>
          <p:cNvSpPr>
            <a:spLocks noGrp="1"/>
          </p:cNvSpPr>
          <p:nvPr>
            <p:ph type="title"/>
          </p:nvPr>
        </p:nvSpPr>
        <p:spPr/>
        <p:txBody>
          <a:bodyPr/>
          <a:lstStyle/>
          <a:p>
            <a:r>
              <a:rPr lang="en-US" dirty="0"/>
              <a:t>Clinical-Community Linkages</a:t>
            </a:r>
          </a:p>
        </p:txBody>
      </p:sp>
      <p:sp>
        <p:nvSpPr>
          <p:cNvPr id="3" name="Content Placeholder 2">
            <a:extLst>
              <a:ext uri="{FF2B5EF4-FFF2-40B4-BE49-F238E27FC236}">
                <a16:creationId xmlns:a16="http://schemas.microsoft.com/office/drawing/2014/main" xmlns="" id="{4A609696-33A1-4ECB-8717-C1BE303A63C1}"/>
              </a:ext>
            </a:extLst>
          </p:cNvPr>
          <p:cNvSpPr>
            <a:spLocks noGrp="1"/>
          </p:cNvSpPr>
          <p:nvPr>
            <p:ph sz="half" idx="1"/>
          </p:nvPr>
        </p:nvSpPr>
        <p:spPr/>
        <p:txBody>
          <a:bodyPr>
            <a:normAutofit fontScale="92500" lnSpcReduction="20000"/>
          </a:bodyPr>
          <a:lstStyle/>
          <a:p>
            <a:r>
              <a:rPr lang="en-US" sz="2400" dirty="0"/>
              <a:t>Created a referral form and warm-line for Pima County Health Department preventative care services and provided training to local health and non-profit agencies on how to use the form.</a:t>
            </a:r>
          </a:p>
          <a:p>
            <a:endParaRPr lang="en-US" sz="2400" dirty="0"/>
          </a:p>
          <a:p>
            <a:r>
              <a:rPr lang="en-US" sz="2400" dirty="0"/>
              <a:t>REACH CHWs will also be working with REACH priority clinics to enroll patients into PCHD preventative care programs. </a:t>
            </a:r>
          </a:p>
          <a:p>
            <a:endParaRPr lang="en-US" dirty="0"/>
          </a:p>
        </p:txBody>
      </p:sp>
      <p:pic>
        <p:nvPicPr>
          <p:cNvPr id="7" name="Content Placeholder 6">
            <a:extLst>
              <a:ext uri="{FF2B5EF4-FFF2-40B4-BE49-F238E27FC236}">
                <a16:creationId xmlns:a16="http://schemas.microsoft.com/office/drawing/2014/main" xmlns="" id="{6FAD924C-7E02-4EE2-BA9A-5A1D013DA9A2}"/>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654675" y="2060575"/>
            <a:ext cx="5988220" cy="3310617"/>
          </a:xfrm>
        </p:spPr>
      </p:pic>
    </p:spTree>
    <p:extLst>
      <p:ext uri="{BB962C8B-B14F-4D97-AF65-F5344CB8AC3E}">
        <p14:creationId xmlns:p14="http://schemas.microsoft.com/office/powerpoint/2010/main" val="2638729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806ADF-ACBE-430A-98BF-EADCA80D6224}"/>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xmlns="" id="{6A6B3B60-BF0D-4B1F-AAD8-95F1A3E55DBE}"/>
              </a:ext>
            </a:extLst>
          </p:cNvPr>
          <p:cNvSpPr>
            <a:spLocks noGrp="1"/>
          </p:cNvSpPr>
          <p:nvPr>
            <p:ph idx="1"/>
          </p:nvPr>
        </p:nvSpPr>
        <p:spPr/>
        <p:txBody>
          <a:bodyPr>
            <a:normAutofit/>
          </a:bodyPr>
          <a:lstStyle/>
          <a:p>
            <a:pPr marL="0" indent="0">
              <a:buNone/>
            </a:pPr>
            <a:r>
              <a:rPr lang="en-US" sz="2400" dirty="0"/>
              <a:t>Contact information:</a:t>
            </a:r>
          </a:p>
          <a:p>
            <a:pPr marL="457200" lvl="1" indent="0">
              <a:buNone/>
            </a:pPr>
            <a:r>
              <a:rPr lang="en-US" sz="2400" dirty="0"/>
              <a:t>Ada Wilkinson-Lee</a:t>
            </a:r>
          </a:p>
          <a:p>
            <a:pPr marL="457200" lvl="1" indent="0">
              <a:buNone/>
            </a:pPr>
            <a:r>
              <a:rPr lang="en-US" sz="2400" dirty="0">
                <a:hlinkClick r:id="rId2"/>
              </a:rPr>
              <a:t>adaw@email.Arizona.edu</a:t>
            </a:r>
            <a:endParaRPr lang="en-US" sz="2400" dirty="0"/>
          </a:p>
          <a:p>
            <a:pPr marL="457200" lvl="1" indent="0">
              <a:buNone/>
            </a:pPr>
            <a:r>
              <a:rPr lang="en-US" sz="2400" dirty="0"/>
              <a:t>(520) 626-7766</a:t>
            </a:r>
          </a:p>
        </p:txBody>
      </p:sp>
    </p:spTree>
    <p:extLst>
      <p:ext uri="{BB962C8B-B14F-4D97-AF65-F5344CB8AC3E}">
        <p14:creationId xmlns:p14="http://schemas.microsoft.com/office/powerpoint/2010/main" val="3803104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6D4C8E-8C7D-4FED-8DBC-FF71E974CF4F}"/>
              </a:ext>
            </a:extLst>
          </p:cNvPr>
          <p:cNvSpPr>
            <a:spLocks noGrp="1"/>
          </p:cNvSpPr>
          <p:nvPr>
            <p:ph type="title"/>
          </p:nvPr>
        </p:nvSpPr>
        <p:spPr/>
        <p:txBody>
          <a:bodyPr/>
          <a:lstStyle/>
          <a:p>
            <a:r>
              <a:rPr lang="en-US" dirty="0"/>
              <a:t>My Background and Path to my Research</a:t>
            </a:r>
          </a:p>
        </p:txBody>
      </p:sp>
      <p:pic>
        <p:nvPicPr>
          <p:cNvPr id="7" name="Content Placeholder 6">
            <a:extLst>
              <a:ext uri="{FF2B5EF4-FFF2-40B4-BE49-F238E27FC236}">
                <a16:creationId xmlns:a16="http://schemas.microsoft.com/office/drawing/2014/main" xmlns="" id="{77105047-B6E6-4BFE-9782-B700165FA325}"/>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90353" y="3220278"/>
            <a:ext cx="5174024" cy="2054087"/>
          </a:xfrm>
        </p:spPr>
      </p:pic>
      <p:pic>
        <p:nvPicPr>
          <p:cNvPr id="9" name="Content Placeholder 8">
            <a:extLst>
              <a:ext uri="{FF2B5EF4-FFF2-40B4-BE49-F238E27FC236}">
                <a16:creationId xmlns:a16="http://schemas.microsoft.com/office/drawing/2014/main" xmlns="" id="{64A86D5A-4ED2-41BD-BABD-EB13082944E3}"/>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096000" y="2478885"/>
            <a:ext cx="5331377" cy="3547645"/>
          </a:xfrm>
        </p:spPr>
      </p:pic>
    </p:spTree>
    <p:extLst>
      <p:ext uri="{BB962C8B-B14F-4D97-AF65-F5344CB8AC3E}">
        <p14:creationId xmlns:p14="http://schemas.microsoft.com/office/powerpoint/2010/main" val="2110127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6A9177-EB4D-4BDB-8F3E-272B3116FE9D}"/>
              </a:ext>
            </a:extLst>
          </p:cNvPr>
          <p:cNvSpPr>
            <a:spLocks noGrp="1"/>
          </p:cNvSpPr>
          <p:nvPr>
            <p:ph type="title"/>
          </p:nvPr>
        </p:nvSpPr>
        <p:spPr/>
        <p:txBody>
          <a:bodyPr/>
          <a:lstStyle/>
          <a:p>
            <a:r>
              <a:rPr lang="en-US" dirty="0"/>
              <a:t>Latinx Health Profile</a:t>
            </a:r>
          </a:p>
        </p:txBody>
      </p:sp>
      <p:sp>
        <p:nvSpPr>
          <p:cNvPr id="3" name="Content Placeholder 2">
            <a:extLst>
              <a:ext uri="{FF2B5EF4-FFF2-40B4-BE49-F238E27FC236}">
                <a16:creationId xmlns:a16="http://schemas.microsoft.com/office/drawing/2014/main" xmlns="" id="{4A20C08D-BA6D-40D7-ACA6-271195BF67BC}"/>
              </a:ext>
            </a:extLst>
          </p:cNvPr>
          <p:cNvSpPr>
            <a:spLocks noGrp="1"/>
          </p:cNvSpPr>
          <p:nvPr>
            <p:ph idx="1"/>
          </p:nvPr>
        </p:nvSpPr>
        <p:spPr>
          <a:xfrm>
            <a:off x="1103312" y="2052918"/>
            <a:ext cx="9623303" cy="4195481"/>
          </a:xfrm>
        </p:spPr>
        <p:txBody>
          <a:bodyPr>
            <a:normAutofit lnSpcReduction="10000"/>
          </a:bodyPr>
          <a:lstStyle/>
          <a:p>
            <a:r>
              <a:rPr lang="en-US" sz="2400" dirty="0"/>
              <a:t>Latinx communities have the highest lifetime risk for diabetes </a:t>
            </a:r>
            <a:r>
              <a:rPr lang="en-US" dirty="0"/>
              <a:t>(</a:t>
            </a:r>
            <a:r>
              <a:rPr lang="en-US" dirty="0" err="1"/>
              <a:t>Lohr</a:t>
            </a:r>
            <a:r>
              <a:rPr lang="en-US" dirty="0"/>
              <a:t>, Ingram, Carvajal, Doubleday, Aceves, Espinosa, Redondo, Coronado, David, &amp; Bell, 2019)</a:t>
            </a:r>
            <a:r>
              <a:rPr lang="en-US" sz="2400" dirty="0"/>
              <a:t>.</a:t>
            </a:r>
          </a:p>
          <a:p>
            <a:r>
              <a:rPr lang="en-US" sz="2400" dirty="0"/>
              <a:t>Various other cardiovascular disease risk factors, such as obesity and hypertension, have also become an increasingly pervasive burden among Latinx in recent years </a:t>
            </a:r>
            <a:r>
              <a:rPr lang="en-US" dirty="0"/>
              <a:t>(</a:t>
            </a:r>
            <a:r>
              <a:rPr lang="en-US" dirty="0" err="1"/>
              <a:t>Lohr</a:t>
            </a:r>
            <a:r>
              <a:rPr lang="en-US" dirty="0"/>
              <a:t> et al., 2019).</a:t>
            </a:r>
          </a:p>
          <a:p>
            <a:r>
              <a:rPr lang="en-US" sz="2400" dirty="0"/>
              <a:t>Chronic disease can have negative impacts on emotional well-being; adults diagnosed with chronic disease are significantly more likely than those without to report lower emotional well-being </a:t>
            </a:r>
            <a:r>
              <a:rPr lang="en-US" sz="1800" dirty="0"/>
              <a:t>(</a:t>
            </a:r>
            <a:r>
              <a:rPr lang="en-US" sz="1800" dirty="0" err="1"/>
              <a:t>Lohr</a:t>
            </a:r>
            <a:r>
              <a:rPr lang="en-US" sz="1800" dirty="0"/>
              <a:t> et al., 2019). </a:t>
            </a:r>
          </a:p>
        </p:txBody>
      </p:sp>
    </p:spTree>
    <p:extLst>
      <p:ext uri="{BB962C8B-B14F-4D97-AF65-F5344CB8AC3E}">
        <p14:creationId xmlns:p14="http://schemas.microsoft.com/office/powerpoint/2010/main" val="4290634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08CA4A52-DBF2-4D1D-90F1-EF6B02434999}"/>
              </a:ext>
            </a:extLst>
          </p:cNvPr>
          <p:cNvSpPr>
            <a:spLocks noGrp="1"/>
          </p:cNvSpPr>
          <p:nvPr>
            <p:ph type="title"/>
          </p:nvPr>
        </p:nvSpPr>
        <p:spPr/>
        <p:txBody>
          <a:bodyPr/>
          <a:lstStyle/>
          <a:p>
            <a:r>
              <a:rPr lang="en-US" dirty="0"/>
              <a:t>Latinx Communities in Arizona</a:t>
            </a:r>
          </a:p>
        </p:txBody>
      </p:sp>
      <p:sp>
        <p:nvSpPr>
          <p:cNvPr id="6" name="Content Placeholder 5">
            <a:extLst>
              <a:ext uri="{FF2B5EF4-FFF2-40B4-BE49-F238E27FC236}">
                <a16:creationId xmlns:a16="http://schemas.microsoft.com/office/drawing/2014/main" xmlns="" id="{8AC1454A-61A3-4EC3-B422-0425E188C694}"/>
              </a:ext>
            </a:extLst>
          </p:cNvPr>
          <p:cNvSpPr>
            <a:spLocks noGrp="1"/>
          </p:cNvSpPr>
          <p:nvPr>
            <p:ph idx="1"/>
          </p:nvPr>
        </p:nvSpPr>
        <p:spPr>
          <a:xfrm>
            <a:off x="1103312" y="2052918"/>
            <a:ext cx="9404723" cy="4195481"/>
          </a:xfrm>
        </p:spPr>
        <p:txBody>
          <a:bodyPr/>
          <a:lstStyle/>
          <a:p>
            <a:r>
              <a:rPr lang="en-US" sz="2400" dirty="0"/>
              <a:t>When addressing health disparities in Latinx communities we must take a comprehensive approach that addresses social determinants of health within Latinx communities. </a:t>
            </a:r>
          </a:p>
          <a:p>
            <a:pPr marL="0" indent="0">
              <a:buNone/>
            </a:pPr>
            <a:endParaRPr lang="en-US" sz="2400" dirty="0"/>
          </a:p>
          <a:p>
            <a:r>
              <a:rPr lang="en-US" sz="2400" dirty="0"/>
              <a:t>It is more challenging to focus on the structural and institutional factors that are impacting our community’s overall health and well-being.</a:t>
            </a:r>
          </a:p>
        </p:txBody>
      </p:sp>
    </p:spTree>
    <p:extLst>
      <p:ext uri="{BB962C8B-B14F-4D97-AF65-F5344CB8AC3E}">
        <p14:creationId xmlns:p14="http://schemas.microsoft.com/office/powerpoint/2010/main" val="300219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3A086E-2A8F-4A69-86D7-6407B259500E}"/>
              </a:ext>
            </a:extLst>
          </p:cNvPr>
          <p:cNvSpPr>
            <a:spLocks noGrp="1"/>
          </p:cNvSpPr>
          <p:nvPr>
            <p:ph type="title"/>
          </p:nvPr>
        </p:nvSpPr>
        <p:spPr/>
        <p:txBody>
          <a:bodyPr/>
          <a:lstStyle/>
          <a:p>
            <a:r>
              <a:rPr lang="en-US" dirty="0"/>
              <a:t>Why Focus on Community-based Participatory Research?</a:t>
            </a:r>
          </a:p>
        </p:txBody>
      </p:sp>
      <p:sp>
        <p:nvSpPr>
          <p:cNvPr id="3" name="Content Placeholder 2">
            <a:extLst>
              <a:ext uri="{FF2B5EF4-FFF2-40B4-BE49-F238E27FC236}">
                <a16:creationId xmlns:a16="http://schemas.microsoft.com/office/drawing/2014/main" xmlns="" id="{98E7FFF9-F099-4E34-885E-34C5D61CA520}"/>
              </a:ext>
            </a:extLst>
          </p:cNvPr>
          <p:cNvSpPr>
            <a:spLocks noGrp="1"/>
          </p:cNvSpPr>
          <p:nvPr>
            <p:ph idx="1"/>
          </p:nvPr>
        </p:nvSpPr>
        <p:spPr>
          <a:xfrm>
            <a:off x="1103312" y="2052918"/>
            <a:ext cx="9404723" cy="4195481"/>
          </a:xfrm>
        </p:spPr>
        <p:txBody>
          <a:bodyPr>
            <a:normAutofit lnSpcReduction="10000"/>
          </a:bodyPr>
          <a:lstStyle/>
          <a:p>
            <a:r>
              <a:rPr lang="en-US" sz="2400" dirty="0"/>
              <a:t>The structural barriers in underserved communities limit individual’s access and ability to effectively participate in their health decisions </a:t>
            </a:r>
            <a:r>
              <a:rPr lang="en-US" dirty="0"/>
              <a:t>(Wilkinson-Lee, Armenta, Nuno, Moore-Monroy, Hopkins, &amp; Garcia, 2018).</a:t>
            </a:r>
          </a:p>
          <a:p>
            <a:r>
              <a:rPr lang="en-US" sz="2400" dirty="0"/>
              <a:t>Increasing community level capacity in health education and intervention is essential to narrow the most pressing health disparities and achieve the Healthy People 2030 objectives </a:t>
            </a:r>
            <a:r>
              <a:rPr lang="en-US" dirty="0"/>
              <a:t>(Wilkinson-Lee, et al., 2018).</a:t>
            </a:r>
          </a:p>
          <a:p>
            <a:r>
              <a:rPr lang="en-US" sz="2400" dirty="0"/>
              <a:t>Therefore, engaging the community in the research process places the needs of that community front and center </a:t>
            </a:r>
            <a:r>
              <a:rPr lang="en-US" dirty="0"/>
              <a:t>(Wilkinson-Lee, et al., 2018).</a:t>
            </a:r>
          </a:p>
        </p:txBody>
      </p:sp>
    </p:spTree>
    <p:extLst>
      <p:ext uri="{BB962C8B-B14F-4D97-AF65-F5344CB8AC3E}">
        <p14:creationId xmlns:p14="http://schemas.microsoft.com/office/powerpoint/2010/main" val="545358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2D5E1C-124C-4503-940D-0C961EA50862}"/>
              </a:ext>
            </a:extLst>
          </p:cNvPr>
          <p:cNvSpPr>
            <a:spLocks noGrp="1"/>
          </p:cNvSpPr>
          <p:nvPr>
            <p:ph type="title"/>
          </p:nvPr>
        </p:nvSpPr>
        <p:spPr/>
        <p:txBody>
          <a:bodyPr/>
          <a:lstStyle/>
          <a:p>
            <a:r>
              <a:rPr lang="en-US" dirty="0"/>
              <a:t>What is a Community-Based Participatory Approach?</a:t>
            </a:r>
          </a:p>
        </p:txBody>
      </p:sp>
      <p:graphicFrame>
        <p:nvGraphicFramePr>
          <p:cNvPr id="4" name="Content Placeholder 3">
            <a:extLst>
              <a:ext uri="{FF2B5EF4-FFF2-40B4-BE49-F238E27FC236}">
                <a16:creationId xmlns:a16="http://schemas.microsoft.com/office/drawing/2014/main" xmlns="" id="{0FDF4C7B-0D0D-461B-9C85-853DBD645009}"/>
              </a:ext>
            </a:extLst>
          </p:cNvPr>
          <p:cNvGraphicFramePr>
            <a:graphicFrameLocks noGrp="1"/>
          </p:cNvGraphicFramePr>
          <p:nvPr>
            <p:ph idx="1"/>
            <p:extLst>
              <p:ext uri="{D42A27DB-BD31-4B8C-83A1-F6EECF244321}">
                <p14:modId xmlns:p14="http://schemas.microsoft.com/office/powerpoint/2010/main" val="548247714"/>
              </p:ext>
            </p:extLst>
          </p:nvPr>
        </p:nvGraphicFramePr>
        <p:xfrm>
          <a:off x="1103312" y="1853247"/>
          <a:ext cx="10174288" cy="4812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983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C6D9ED-011A-45D3-9E09-61E78744907B}"/>
              </a:ext>
            </a:extLst>
          </p:cNvPr>
          <p:cNvSpPr>
            <a:spLocks noGrp="1"/>
          </p:cNvSpPr>
          <p:nvPr>
            <p:ph type="title"/>
          </p:nvPr>
        </p:nvSpPr>
        <p:spPr/>
        <p:txBody>
          <a:bodyPr/>
          <a:lstStyle/>
          <a:p>
            <a:r>
              <a:rPr lang="en-US" dirty="0"/>
              <a:t>Importance of </a:t>
            </a:r>
            <a:r>
              <a:rPr lang="en-US" dirty="0" err="1"/>
              <a:t>Promotoras</a:t>
            </a:r>
            <a:r>
              <a:rPr lang="en-US" dirty="0"/>
              <a:t>/CHWs</a:t>
            </a:r>
          </a:p>
        </p:txBody>
      </p:sp>
      <p:sp>
        <p:nvSpPr>
          <p:cNvPr id="4" name="Content Placeholder 3">
            <a:extLst>
              <a:ext uri="{FF2B5EF4-FFF2-40B4-BE49-F238E27FC236}">
                <a16:creationId xmlns:a16="http://schemas.microsoft.com/office/drawing/2014/main" xmlns="" id="{36C2AC22-4F8E-4CA0-B903-4806022282D5}"/>
              </a:ext>
            </a:extLst>
          </p:cNvPr>
          <p:cNvSpPr>
            <a:spLocks noGrp="1"/>
          </p:cNvSpPr>
          <p:nvPr>
            <p:ph sz="half" idx="1"/>
          </p:nvPr>
        </p:nvSpPr>
        <p:spPr/>
        <p:txBody>
          <a:bodyPr>
            <a:normAutofit/>
          </a:bodyPr>
          <a:lstStyle/>
          <a:p>
            <a:r>
              <a:rPr lang="en-US" sz="2400" dirty="0"/>
              <a:t>Experts in the field</a:t>
            </a:r>
          </a:p>
          <a:p>
            <a:pPr marL="0" indent="0">
              <a:buNone/>
            </a:pPr>
            <a:endParaRPr lang="en-US" sz="2400" dirty="0"/>
          </a:p>
          <a:p>
            <a:r>
              <a:rPr lang="en-US" sz="2400" dirty="0"/>
              <a:t>Valuable source of resource information</a:t>
            </a:r>
          </a:p>
          <a:p>
            <a:pPr marL="0" indent="0">
              <a:buNone/>
            </a:pPr>
            <a:endParaRPr lang="en-US" sz="2400" dirty="0"/>
          </a:p>
          <a:p>
            <a:r>
              <a:rPr lang="en-US" sz="2400" dirty="0"/>
              <a:t>Members of the community and invested in the well-being of their own community</a:t>
            </a:r>
          </a:p>
        </p:txBody>
      </p:sp>
      <p:pic>
        <p:nvPicPr>
          <p:cNvPr id="7" name="Content Placeholder 6">
            <a:extLst>
              <a:ext uri="{FF2B5EF4-FFF2-40B4-BE49-F238E27FC236}">
                <a16:creationId xmlns:a16="http://schemas.microsoft.com/office/drawing/2014/main" xmlns="" id="{6F5E8E57-F945-4BF1-B5CF-245885AF9DC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59938" y="2060575"/>
            <a:ext cx="5001602" cy="3756499"/>
          </a:xfrm>
        </p:spPr>
      </p:pic>
    </p:spTree>
    <p:extLst>
      <p:ext uri="{BB962C8B-B14F-4D97-AF65-F5344CB8AC3E}">
        <p14:creationId xmlns:p14="http://schemas.microsoft.com/office/powerpoint/2010/main" val="670623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D14314-2CB4-4921-AC07-ECB594ED3F26}"/>
              </a:ext>
            </a:extLst>
          </p:cNvPr>
          <p:cNvSpPr>
            <a:spLocks noGrp="1"/>
          </p:cNvSpPr>
          <p:nvPr>
            <p:ph type="title"/>
          </p:nvPr>
        </p:nvSpPr>
        <p:spPr>
          <a:xfrm>
            <a:off x="533400" y="381000"/>
            <a:ext cx="11049000" cy="1371600"/>
          </a:xfrm>
        </p:spPr>
        <p:txBody>
          <a:bodyPr>
            <a:normAutofit fontScale="90000"/>
          </a:bodyPr>
          <a:lstStyle/>
          <a:p>
            <a:r>
              <a:rPr lang="en-US" sz="4400" dirty="0"/>
              <a:t>Overview of LINKS: Linking Individual Needs to Community and Clinical Services</a:t>
            </a:r>
            <a:endParaRPr lang="en-US" dirty="0"/>
          </a:p>
        </p:txBody>
      </p:sp>
      <p:sp>
        <p:nvSpPr>
          <p:cNvPr id="3" name="Content Placeholder 2">
            <a:extLst>
              <a:ext uri="{FF2B5EF4-FFF2-40B4-BE49-F238E27FC236}">
                <a16:creationId xmlns:a16="http://schemas.microsoft.com/office/drawing/2014/main" xmlns="" id="{C6099EDF-3773-4D04-A532-38CC040E477F}"/>
              </a:ext>
            </a:extLst>
          </p:cNvPr>
          <p:cNvSpPr>
            <a:spLocks noGrp="1"/>
          </p:cNvSpPr>
          <p:nvPr>
            <p:ph sz="half" idx="1"/>
          </p:nvPr>
        </p:nvSpPr>
        <p:spPr>
          <a:xfrm>
            <a:off x="304801" y="1905001"/>
            <a:ext cx="5791199" cy="4114800"/>
          </a:xfrm>
        </p:spPr>
        <p:txBody>
          <a:bodyPr>
            <a:normAutofit fontScale="92500" lnSpcReduction="20000"/>
          </a:bodyPr>
          <a:lstStyle/>
          <a:p>
            <a:pPr lvl="1"/>
            <a:r>
              <a:rPr lang="en-US" altLang="en-US" sz="3200" dirty="0"/>
              <a:t>The coordination and communication between clinic and county CHWs </a:t>
            </a:r>
          </a:p>
          <a:p>
            <a:pPr lvl="1"/>
            <a:r>
              <a:rPr lang="en-US" altLang="en-US" sz="3200" dirty="0"/>
              <a:t>How county CHWs connect patients to county and other social determinant resources</a:t>
            </a:r>
          </a:p>
          <a:p>
            <a:pPr lvl="1"/>
            <a:r>
              <a:rPr lang="en-US" altLang="en-US" sz="3200" dirty="0"/>
              <a:t>Health outcomes including emotional well-being</a:t>
            </a:r>
          </a:p>
          <a:p>
            <a:pPr marL="0" indent="0">
              <a:buNone/>
            </a:pPr>
            <a:endParaRPr lang="en-US" dirty="0"/>
          </a:p>
        </p:txBody>
      </p:sp>
      <p:pic>
        <p:nvPicPr>
          <p:cNvPr id="6" name="Content Placeholder 5">
            <a:extLst>
              <a:ext uri="{FF2B5EF4-FFF2-40B4-BE49-F238E27FC236}">
                <a16:creationId xmlns:a16="http://schemas.microsoft.com/office/drawing/2014/main" xmlns="" id="{AC1BC25D-0AC8-4E41-B7D2-877606931465}"/>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230938" y="1905002"/>
            <a:ext cx="5829299" cy="3886199"/>
          </a:xfrm>
        </p:spPr>
      </p:pic>
    </p:spTree>
    <p:extLst>
      <p:ext uri="{BB962C8B-B14F-4D97-AF65-F5344CB8AC3E}">
        <p14:creationId xmlns:p14="http://schemas.microsoft.com/office/powerpoint/2010/main" val="132193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952</TotalTime>
  <Words>3776</Words>
  <Application>Microsoft Office PowerPoint</Application>
  <PresentationFormat>Custom</PresentationFormat>
  <Paragraphs>320</Paragraphs>
  <Slides>29</Slides>
  <Notes>28</Notes>
  <HiddenSlides>4</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Ion</vt:lpstr>
      <vt:lpstr>Office Theme</vt:lpstr>
      <vt:lpstr>Using Community-Based Participatory Research to Address Health Disparities in Latinx Communities</vt:lpstr>
      <vt:lpstr>Land Acknowledgment</vt:lpstr>
      <vt:lpstr>My Background and Path to my Research</vt:lpstr>
      <vt:lpstr>Latinx Health Profile</vt:lpstr>
      <vt:lpstr>Latinx Communities in Arizona</vt:lpstr>
      <vt:lpstr>Why Focus on Community-based Participatory Research?</vt:lpstr>
      <vt:lpstr>What is a Community-Based Participatory Approach?</vt:lpstr>
      <vt:lpstr>Importance of Promotoras/CHWs</vt:lpstr>
      <vt:lpstr>Overview of LINKS: Linking Individual Needs to Community and Clinical Services</vt:lpstr>
      <vt:lpstr>Description of Participants</vt:lpstr>
      <vt:lpstr>PowerPoint Presentation</vt:lpstr>
      <vt:lpstr>Support provided by CHWs</vt:lpstr>
      <vt:lpstr>Social Support Inventory</vt:lpstr>
      <vt:lpstr>What is the Social Support Index (SSI)? </vt:lpstr>
      <vt:lpstr>Social Support Inventory (SSI) – Participant Trajectories</vt:lpstr>
      <vt:lpstr>Change in SSI by Baseline Quartile</vt:lpstr>
      <vt:lpstr>Focus Group Demographics</vt:lpstr>
      <vt:lpstr>Results: Four Main Themes</vt:lpstr>
      <vt:lpstr>Barriers to Maintaining Health</vt:lpstr>
      <vt:lpstr>Barriers to Maintaining Health</vt:lpstr>
      <vt:lpstr>Prevention Strategies</vt:lpstr>
      <vt:lpstr>Prevention Strategies Continuum</vt:lpstr>
      <vt:lpstr>CHW Effect or Impact </vt:lpstr>
      <vt:lpstr>CHW Effect or Impact</vt:lpstr>
      <vt:lpstr>Recommendations</vt:lpstr>
      <vt:lpstr>Creating the Unidos Program</vt:lpstr>
      <vt:lpstr>Our LINKS and Unidos Team</vt:lpstr>
      <vt:lpstr>Clinical-Community Linkages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Garcia, Jose H - (jgarcia3)</dc:creator>
  <cp:lastModifiedBy>COPH User</cp:lastModifiedBy>
  <cp:revision>47</cp:revision>
  <cp:lastPrinted>2020-09-30T17:49:30Z</cp:lastPrinted>
  <dcterms:created xsi:type="dcterms:W3CDTF">2020-09-25T16:06:41Z</dcterms:created>
  <dcterms:modified xsi:type="dcterms:W3CDTF">2020-11-09T19:06:48Z</dcterms:modified>
</cp:coreProperties>
</file>